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3"/>
  </p:notesMasterIdLst>
  <p:handoutMasterIdLst>
    <p:handoutMasterId r:id="rId24"/>
  </p:handoutMasterIdLst>
  <p:sldIdLst>
    <p:sldId id="297" r:id="rId2"/>
    <p:sldId id="384" r:id="rId3"/>
    <p:sldId id="385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83" r:id="rId12"/>
    <p:sldId id="401" r:id="rId13"/>
    <p:sldId id="402" r:id="rId14"/>
    <p:sldId id="403" r:id="rId15"/>
    <p:sldId id="404" r:id="rId16"/>
    <p:sldId id="405" r:id="rId17"/>
    <p:sldId id="406" r:id="rId18"/>
    <p:sldId id="400" r:id="rId19"/>
    <p:sldId id="399" r:id="rId20"/>
    <p:sldId id="398" r:id="rId21"/>
    <p:sldId id="3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9420-6F9B-4DF7-94A4-A6A27627FC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D9054-B82C-410E-BAFF-27C58BBD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229298-2E7B-497D-8F70-F2ACAC7FA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71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Geneva" pitchFamily="68" charset="-128"/>
        <a:cs typeface="Geneva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Geneva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zillion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-Go to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  <a:hlinkClick r:id="rId3"/>
              </a:rPr>
              <a:t>learnzillion.com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-Enter the code LZ1514 in any search field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-Enjoy watching video of exponential expressions/product of powers</a:t>
            </a:r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  <a:ea typeface="Geneva" charset="-128"/>
              </a:rPr>
              <a:t>Let’s look at these three squares…Square A has an area</a:t>
            </a:r>
            <a:r>
              <a:rPr lang="en-US" baseline="0" dirty="0" smtClean="0">
                <a:latin typeface="Times" charset="0"/>
                <a:ea typeface="Geneva" charset="-128"/>
              </a:rPr>
              <a:t> of 2^2 (4 square units). So the length is 2 units…show tree diagram underneath. Square C has an area of 1 square unit. Show tree diagram underneath to find square root. Let’s look at Square B…it has an area of 2. Let’s use a tree diagram underneath to help. It is not a perfect square…half of 1 is .5 and half of 2 is 1. so the length is approximately around 1.5</a:t>
            </a:r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  <a:ea typeface="Geneva" charset="-128"/>
              </a:rPr>
              <a:t>Let’s look at these three squares…Square A has an area</a:t>
            </a:r>
            <a:r>
              <a:rPr lang="en-US" baseline="0" dirty="0" smtClean="0">
                <a:latin typeface="Times" charset="0"/>
                <a:ea typeface="Geneva" charset="-128"/>
              </a:rPr>
              <a:t> of 2^2 (4 square units). So the length is 2 units…show tree diagram underneath. Square C has an area of 1 square unit. Show tree diagram underneath to find square root. Let’s look at Square B…it has an area of 2. Let’s use a tree diagram underneath to help. It is not a perfect square…half of 1 is .5 and half of 2 is 1. so the length is </a:t>
            </a:r>
            <a:r>
              <a:rPr lang="en-US" baseline="0" smtClean="0">
                <a:latin typeface="Times" charset="0"/>
                <a:ea typeface="Geneva" charset="-128"/>
              </a:rPr>
              <a:t>approximately around </a:t>
            </a:r>
            <a:r>
              <a:rPr lang="en-US" baseline="0" dirty="0" smtClean="0">
                <a:latin typeface="Times" charset="0"/>
                <a:ea typeface="Geneva" charset="-128"/>
              </a:rPr>
              <a:t>1.5</a:t>
            </a:r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  <a:ea typeface="Geneva" charset="-128"/>
              </a:rPr>
              <a:t>Let’s look at these three squares…Square A has an area</a:t>
            </a:r>
            <a:r>
              <a:rPr lang="en-US" baseline="0" dirty="0" smtClean="0">
                <a:latin typeface="Times" charset="0"/>
                <a:ea typeface="Geneva" charset="-128"/>
              </a:rPr>
              <a:t> of 2^2 (4 square units). So the length is 2 units…show tree diagram underneath. Square C has an area of 1 square unit. Show tree diagram underneath to find square root. Let’s look at Square B…it has an area of 2. Let’s use a tree diagram underneath to help. It is not a perfect square…half of 1 is .5 and half of 2 is 1. so the length is </a:t>
            </a:r>
            <a:r>
              <a:rPr lang="en-US" baseline="0" smtClean="0">
                <a:latin typeface="Times" charset="0"/>
                <a:ea typeface="Geneva" charset="-128"/>
              </a:rPr>
              <a:t>approximately around </a:t>
            </a:r>
            <a:r>
              <a:rPr lang="en-US" baseline="0" dirty="0" smtClean="0">
                <a:latin typeface="Times" charset="0"/>
                <a:ea typeface="Geneva" charset="-128"/>
              </a:rPr>
              <a:t>1.5</a:t>
            </a:r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-128"/>
              </a:defRPr>
            </a:lvl9pPr>
          </a:lstStyle>
          <a:p>
            <a:fld id="{79F7BDE9-D6C8-4ADF-898F-66AC3FE7DBD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1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I see the button for it but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everytime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" pitchFamily="68" charset="0"/>
                <a:ea typeface="Geneva" pitchFamily="68" charset="-128"/>
                <a:cs typeface="Geneva" pitchFamily="68" charset="-128"/>
              </a:rPr>
              <a:t> I enter √7 (7 just as an example) into the calculator and hit enter, the answer just remains √7. How do you use it so you can get a whole number answer with all the decimals and everything? Thanks! There is a button on the right bottom just above enter labeled with two arrows and two squiggly lines. This converts to decimal.</a:t>
            </a:r>
            <a:endParaRPr lang="en-US" dirty="0" smtClean="0">
              <a:latin typeface="Times" charset="0"/>
              <a:ea typeface="Geneva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4400" y="609600"/>
            <a:ext cx="75438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u="sng">
              <a:latin typeface="Arial" pitchFamily="34" charset="0"/>
              <a:ea typeface="Geneva" charset="0"/>
              <a:cs typeface="Geneva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2209800"/>
            <a:ext cx="7543800" cy="403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Geneva" charset="0"/>
              <a:cs typeface="Geneva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609600"/>
            <a:ext cx="7543800" cy="1143000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>
              <a:defRPr sz="5400" b="0">
                <a:latin typeface="Arial Black" pitchFamily="6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286000"/>
            <a:ext cx="7467600" cy="3657600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872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A7E4D-C07B-4DAD-992E-17C8F0CCA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52C5C-1F88-4E6B-9AA1-2F654837E2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4622C-ED58-4800-9897-303A1C069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0F305-76DD-45BB-BFB4-29C3F207C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E60A1-BD9D-4396-9B03-5DB7A872A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7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B8311-7B18-42AC-B2A7-EE689F8B19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3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52C53-8995-4C16-873A-FB5C75185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D3F57-E035-4701-8C0F-7D1C7B7BB3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5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B5D2C-4518-48E7-BEFF-7D2F22B6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6D12E-3D6A-4CD5-B218-1013E8CDA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5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pitchFamily="68" charset="0"/>
              <a:ea typeface="+mn-ea"/>
            </a:endParaRPr>
          </a:p>
        </p:txBody>
      </p:sp>
      <p:sp>
        <p:nvSpPr>
          <p:cNvPr id="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200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r>
              <a:rPr lang="en-US"/>
              <a:t>31 October 2004</a:t>
            </a:r>
          </a:p>
        </p:txBody>
      </p:sp>
      <p:sp>
        <p:nvSpPr>
          <p:cNvPr id="50203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r>
              <a:rPr lang="en-US"/>
              <a:t>Designed by MsEffie</a:t>
            </a:r>
          </a:p>
        </p:txBody>
      </p:sp>
      <p:sp>
        <p:nvSpPr>
          <p:cNvPr id="50204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fld id="{D38FF549-FEB3-460E-A21C-4B497C2D07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Geneva" pitchFamily="68" charset="-128"/>
          <a:cs typeface="Geneva" pitchFamily="6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Geneva" pitchFamily="68" charset="-128"/>
          <a:cs typeface="Geneva" pitchFamily="6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Geneva" pitchFamily="68" charset="-128"/>
          <a:cs typeface="Geneva" pitchFamily="6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Geneva" pitchFamily="68" charset="-128"/>
          <a:cs typeface="Geneva" pitchFamily="6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Geneva" pitchFamily="68" charset="-128"/>
          <a:cs typeface="Geneva" pitchFamily="6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Geneva" pitchFamily="68" charset="-128"/>
          <a:cs typeface="Geneva" pitchFamily="6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Geneva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Geneva" charset="-128"/>
              </a:rPr>
              <a:t>Lesson 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>
                <a:ea typeface="Geneva" charset="-128"/>
              </a:rPr>
              <a:t>Objective</a:t>
            </a:r>
          </a:p>
          <a:p>
            <a:r>
              <a:rPr lang="en-US" sz="3600" dirty="0" smtClean="0"/>
              <a:t>Understand </a:t>
            </a:r>
            <a:r>
              <a:rPr lang="en-US" sz="3600" dirty="0"/>
              <a:t>irrational numbers and how they fill the number line.</a:t>
            </a:r>
          </a:p>
          <a:p>
            <a:r>
              <a:rPr lang="en-US" sz="3600" dirty="0" smtClean="0"/>
              <a:t>Use </a:t>
            </a:r>
            <a:r>
              <a:rPr lang="en-US" sz="3600" dirty="0"/>
              <a:t>rational numbers to locate irrational numbers approximately on the number line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ea typeface="Geneva" charset="-128"/>
            </a:endParaRPr>
          </a:p>
          <a:p>
            <a:r>
              <a:rPr lang="en-US" sz="1800" b="1" dirty="0"/>
              <a:t>Common Core State </a:t>
            </a:r>
            <a:r>
              <a:rPr lang="en-US" sz="1800" b="1" dirty="0" smtClean="0"/>
              <a:t>Standards</a:t>
            </a:r>
            <a:r>
              <a:rPr lang="en-US" sz="1800" i="1" dirty="0" smtClean="0"/>
              <a:t>7.NS.1</a:t>
            </a:r>
            <a:r>
              <a:rPr lang="en-US" sz="1800" dirty="0" smtClean="0"/>
              <a:t> &amp;</a:t>
            </a:r>
            <a:r>
              <a:rPr lang="en-US" sz="1800" b="1" dirty="0" smtClean="0"/>
              <a:t> </a:t>
            </a:r>
            <a:r>
              <a:rPr lang="en-US" sz="1800" i="1" dirty="0" smtClean="0"/>
              <a:t>7.NS.2.d</a:t>
            </a:r>
            <a:endParaRPr lang="en-US" sz="1800" dirty="0"/>
          </a:p>
          <a:p>
            <a:r>
              <a:rPr lang="en-US" sz="1800" b="1" dirty="0"/>
              <a:t>Mathematical Practices </a:t>
            </a:r>
            <a:r>
              <a:rPr lang="en-US" sz="1800" dirty="0" smtClean="0"/>
              <a:t>2. Reason 4. </a:t>
            </a:r>
            <a:r>
              <a:rPr lang="en-US" sz="1800" dirty="0"/>
              <a:t>Model mathematics. 5. Use tools strategically. 6. Attend to </a:t>
            </a:r>
            <a:r>
              <a:rPr lang="en-US" sz="1800" dirty="0" smtClean="0"/>
              <a:t>precision.7. Look for and use structures</a:t>
            </a:r>
            <a:endParaRPr lang="en-US" sz="18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Geneva" charset="-128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solidFill>
                <a:srgbClr val="0070C0"/>
              </a:solidFill>
              <a:ea typeface="Genev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 smtClean="0"/>
              <a:t>Using your Calculator for square and cube roots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64" y="1676400"/>
            <a:ext cx="731821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5486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http://www.math.com/students/calculators/source/square-root.htm</a:t>
            </a:r>
          </a:p>
        </p:txBody>
      </p:sp>
    </p:spTree>
    <p:extLst>
      <p:ext uri="{BB962C8B-B14F-4D97-AF65-F5344CB8AC3E}">
        <p14:creationId xmlns:p14="http://schemas.microsoft.com/office/powerpoint/2010/main" val="20851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838200"/>
            <a:ext cx="79978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Let’s Try </a:t>
            </a:r>
            <a:r>
              <a:rPr lang="en-US" sz="2400" dirty="0" smtClean="0">
                <a:ea typeface="Geneva" charset="-128"/>
              </a:rPr>
              <a:t>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What number is 15 in between? </a:t>
            </a: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Geneva" charset="-128"/>
              </a:rPr>
              <a:t> </a:t>
            </a:r>
            <a:r>
              <a:rPr lang="en-US" sz="2400" dirty="0" smtClean="0">
                <a:ea typeface="Geneva" charset="-128"/>
              </a:rPr>
              <a:t>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1" y="1295400"/>
            <a:ext cx="8420389" cy="8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6" y="22860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Let’s Try </a:t>
            </a:r>
            <a:r>
              <a:rPr lang="en-US" sz="2400" dirty="0" smtClean="0">
                <a:ea typeface="Geneva" charset="-128"/>
              </a:rPr>
              <a:t>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What number is 15 in between? 16 and 14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I know that          is 4, so when I graph       it will be less than 4  </a:t>
            </a: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Geneva" charset="-128"/>
              </a:rPr>
              <a:t> </a:t>
            </a:r>
            <a:r>
              <a:rPr lang="en-US" sz="2400" dirty="0" smtClean="0">
                <a:ea typeface="Geneva" charset="-128"/>
              </a:rPr>
              <a:t>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1" y="1295400"/>
            <a:ext cx="8420389" cy="8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6" y="22860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105400"/>
            <a:ext cx="72827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9" t="50000" r="8264"/>
          <a:stretch/>
        </p:blipFill>
        <p:spPr bwMode="auto">
          <a:xfrm>
            <a:off x="1981200" y="4038600"/>
            <a:ext cx="59851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9" t="12727" r="80908"/>
          <a:stretch/>
        </p:blipFill>
        <p:spPr bwMode="auto">
          <a:xfrm>
            <a:off x="5500254" y="3976255"/>
            <a:ext cx="581891" cy="66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 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76400"/>
            <a:ext cx="848841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 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76400"/>
            <a:ext cx="848841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31" y="2819400"/>
            <a:ext cx="44481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68" y="5063836"/>
            <a:ext cx="6819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5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 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9" y="1676400"/>
            <a:ext cx="891745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65" y="2667000"/>
            <a:ext cx="649388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 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6" y="1870364"/>
            <a:ext cx="7860934" cy="110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649388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838200"/>
            <a:ext cx="86074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 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76030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9" y="1506682"/>
            <a:ext cx="846421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253" y="2886941"/>
            <a:ext cx="6577189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0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838200"/>
            <a:ext cx="79978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Let’s Try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Geneva" charset="-128"/>
              </a:rPr>
              <a:t> </a:t>
            </a:r>
            <a:r>
              <a:rPr lang="en-US" sz="2400" dirty="0" smtClean="0">
                <a:ea typeface="Geneva" charset="-128"/>
              </a:rPr>
              <a:t>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82" y="1495425"/>
            <a:ext cx="5495882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4495800" y="3429000"/>
            <a:ext cx="1444625" cy="53340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838200"/>
            <a:ext cx="79978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Let’s Try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Geneva" charset="-128"/>
              </a:rPr>
              <a:t> </a:t>
            </a:r>
            <a:r>
              <a:rPr lang="en-US" sz="2400" dirty="0" smtClean="0">
                <a:ea typeface="Geneva" charset="-128"/>
              </a:rPr>
              <a:t>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55" t="43730" r="2567" b="44089"/>
          <a:stretch/>
        </p:blipFill>
        <p:spPr bwMode="auto">
          <a:xfrm>
            <a:off x="685800" y="1524000"/>
            <a:ext cx="1828800" cy="101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5105400" cy="635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1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Geneva" charset="-128"/>
              </a:rPr>
              <a:t>Lesson 1.3 </a:t>
            </a:r>
            <a:r>
              <a:rPr lang="en-US" sz="2800" dirty="0">
                <a:ea typeface="Geneva" charset="-128"/>
              </a:rPr>
              <a:t>Introducing Irrational Numbers</a:t>
            </a:r>
            <a:endParaRPr lang="en-US" sz="2800" dirty="0" smtClean="0">
              <a:ea typeface="Geneva" charset="-12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Geneva" charset="-128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solidFill>
                <a:srgbClr val="0070C0"/>
              </a:solidFill>
              <a:ea typeface="Geneva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77" y="917470"/>
            <a:ext cx="828785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671" y="1657802"/>
            <a:ext cx="4648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02" y="2714623"/>
            <a:ext cx="4648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61971"/>
            <a:ext cx="4648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77438"/>
            <a:ext cx="4648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0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Introducing Irrational Numbers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838200"/>
            <a:ext cx="7997825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Geneva" charset="-128"/>
              </a:rPr>
              <a:t>Independent Practice #</a:t>
            </a:r>
            <a:r>
              <a:rPr lang="en-US" sz="2400" dirty="0" smtClean="0">
                <a:ea typeface="Geneva" charset="-128"/>
              </a:rPr>
              <a:t>1-5</a:t>
            </a:r>
            <a:endParaRPr lang="en-US" sz="2400" dirty="0" smtClean="0"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Geneva" charset="-128"/>
              </a:rPr>
              <a:t> </a:t>
            </a:r>
            <a:r>
              <a:rPr lang="en-US" sz="2400" dirty="0" smtClean="0">
                <a:ea typeface="Geneva" charset="-128"/>
              </a:rPr>
              <a:t>   </a:t>
            </a:r>
            <a:endParaRPr lang="en-US" sz="2000" dirty="0">
              <a:solidFill>
                <a:srgbClr val="C0000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rgbClr val="0070C0"/>
              </a:solidFill>
              <a:ea typeface="Geneva" charset="-128"/>
            </a:endParaRPr>
          </a:p>
        </p:txBody>
      </p:sp>
      <p:sp>
        <p:nvSpPr>
          <p:cNvPr id="4" name="AutoShape 2" descr="data:image/jpeg;base64,/9j/4AAQSkZJRgABAQAAAQABAAD/2wCEAAkGBxQTEhUSEBQWFhUUFhUXFhgVFRwdFhwdFhgXIhodGx4kHTQgHBoxHBYfITEhJTUrLjo6GiA3OTMuQygtOi0BCgoKDg0OGhAPGi0kHCI2NzQ3MTAvODU3MTc1Ny4xLS0xMCw1KzEtLjc3Nyw0NzUtLyw3NDc3NzQ0NywvNzQ4K//AABEIAE8AhQMBIgACEQEDEQH/xAAbAAACAwEBAQAAAAAAAAAAAAAABgEEBQMHAv/EAD0QAAIBAwIDBgIGBgsAAAAAAAECAwAEERIhBRMxBiJBUWFxFDIHI0JSgZIVM2KRlNMWFyQ0VFVkcqGiwv/EABgBAQEBAQEAAAAAAAAAAAAAAAABAwIE/8QAIxEBAAICAAUFAQAAAAAAAAAAAAECAxEEITGRoRJBUYHwM//aAAwDAQACEQMRAD8A9xooooCozU1jdpuHXE8YitpxbhiRK4XVJoxuI98K37R6UGpBcI4JRlYAlSVIIBU4I28QdsVVn43bIxR7iFWGxVpUDD3BORSt9ENuI+HmMElY7i6UE7nCzMN/Xak7gdxBILy6uOGS3mq7nZpViQhUTCqq6mDPgJqIUH5vOg9kt7hJFDxsrqejKQVPsRtXWla07VcNgtYJEmiht5VPJGNK7HvADGxBO4qh2V7dwSfVXN5avNJOVhWEndWIEYOR8++9A1X3GLeFgs88UbN8oeRVJ9gTV1WBGQcg7gj1pG41w+xsPibu+VrhrpySXh5jABABGuF7qAA77da+ewUk8XCInt40uGZnaKLngBY3kYqhkwwyqnGPTHhQPmarXl/FEAZpEjB2BkcKD7ZO9LX6c4p/lcf8eP5FL/bydZOJ2UMttJciOCaZrdFVgWfCLksQoUZY6iR0HmKD0Oz4nDKSIZo5CNyEkViPfBq3Sb2HurIyzRW9p8HcoF5sTxqshX7JBUkMmT1BpyoCiiigKKKKAooooCiiigT/AKMo2WzcMCp+KvDhgR1mfB9qpW30hiKN4+IxPHeRs68qKJ2Eu50GE76gwwOvXNWe2bTz3NvZWspQ/r7jHy8pGGkMRuCzAgDxw1OYrbJi9FK2medueviPbukTspfR7wFobFEuo1EjvLMY2AYR85y2gewIz65rT4BwIwKwnkWdzIzq5hRCqnGlBjyx19a28UVipJ/px8NLPDxRDEVcmBkjcpLGQNOk75kzkEf8VS7GdnHltLnm860S7unuIo4nMcsaHTjcbrq05K+tMfBe0gnu7q1EbL8MUAYqQG1DJ8Ntzt5jemCtMmK2OdXjU8p7xuEidkv+ruP/ABvEf42SrPGu0j2Vyi3Ef9iaIATqrMyyg/LJjYKRuGx1prr5kJAJAycHA86zUidnX+N4q/EYUZbaO1+GSR1K81mcMSoO5QYxnzO1PtLHYDi09zbs10oWSOaWM4P3GPXyI6euM0z1pmxTivNLdYSJ3GxRRRWaiiiigKKgtVe1v45P1UiPhUY6WB7rglDt4EDY+NBZrheXSRI8khCoilmJ6AKMk19NcKGVCwDMGKqT3iFxqIHiBqGfcVXvUhm1W0uh9SBmjJBJQnGSOunIxn0q11uN9Bi9iLZmWS9mGJbxg+D1SIDESfl3Pqxpnr5UAbD8KnNd5sk5Lzb9Ee0fSRGoTRXOCdXGpGDDLDKnIypII9wQR+FdKzUq9kzm84m3+oiX8kEYpqpX7Er9ZxBvvX0g/LHEKaK9XGf1+q+KxDmvQUUVFeV0V+yh0XXEYM9LhZV9p4kY/wDbI/Cmms6DhSJcyXIJ1yxxxsNtOIy5B6Zz3yPwFaGa24jJF7+qPiO+oifKRGk0VGaM1iqaKKKBQ7TXoWdknuGt4hbFoiGC65CzB9z8zKAmE3zr6Vh8BvpkiZ1LBbW24ZKUA6py5Ocvme6Mj1UV6SyA4yAcHIyPGp0jyoPPeIcUugqzRli01vfzImnOlQ1uIsDGciMltPiSetZ3Eb/RczyWNwZwLS1VpDIG0K1ywkbXpOkhDqOx05zjG1ep6ahIwOgA9h50HnlvxGeRSqT4Q3VogaGbnFQ+eaolKAEEAeZGTv0rul+yyvDPcPHbx3ksfNZ9JwLeF442kPRS0jnVkHugZ83xIwBgAADoANqGjBBBAIPUEdaBb+jtgbIEMXBnu8OerD4mXB6eI8aZqBRQKv0fHMVw/wB+8uj+59P/AJppNUOCcKS2j5cZYgvLIS2M5ldmPQdMtge1aFb8TkjJltavSZSsagl8R45c/XTxyRokN3Fbcpo8khpIVZi2chjzCQMYxjrnNdz2il5cTd3U/EJLZgB9hJZVAAz82lBv61o8e7Mw3HeKqsuuF+YFy31MiMPHxC6c9cGrZ4FbcznclOYWD6tO+oY73+7brWClleNXJS3mMqFbx2jESx4aPUkjKVbVlmXRhwf2umKzrfjEtvbW8pCyy/o5XDOvey8kKgMdW6jXltxnHUU82/BoEkMqQornV3gu/e+bHkT44qIOCW6AhYUAKspGnbS5BYY8iR0oFS545exJIp06w1poeREB+vuFjcGNJTlQpyp299q+uIXN1zFhecEx3lt31j05SVGOHGrGzAjw6imiHgduilVhQBijEY6mMgp+4gEeVdbvhUMgYSRqwcoWyOpQ5Qn1B6UFsUUAUUE0UUUBRRRQFQamoIoEi94vcTGGVdC25vhEACwmPKeRGLHoVLJ8uOm+T4dLPtM0dvH3Bl7WN7cF2YvIzaOWSSWPeePfrhj5Vuydm7cyCQq2RJzQBI4QP97RnTn8K6foCDFuOWMWp1Q5J7p0lfPfY+PofCgXJePTRq/LjH95nWSQpNKi6NPVVOpVOTv8q46b19zdqpjHNPCsBitYo5Ju8zcwNCJTyWGwARhhiDnyHWtybs5AxJ0sGLyPqSR1bMuNe4OcHA26bCvmTsxbHHcIAVEKq7KjLH8odQcOB072aDjwLic880+VjWCKQxrjVzSdEbAn7IGHIx7Vviq9nZJFrMYxzHMj7ndiFBPpso2HlVigKKKKAooooCi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5270388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" pitchFamily="18" charset="0"/>
                <a:cs typeface="Times" pitchFamily="18" charset="0"/>
              </a:rPr>
              <a:t>Lesson Check </a:t>
            </a:r>
            <a:r>
              <a:rPr lang="en-US" i="1" dirty="0"/>
              <a:t>#</a:t>
            </a:r>
            <a:r>
              <a:rPr lang="en-US" i="1" dirty="0" smtClean="0"/>
              <a:t>1/2 </a:t>
            </a:r>
            <a:endParaRPr lang="en-US" i="1" dirty="0" smtClean="0"/>
          </a:p>
          <a:p>
            <a:r>
              <a:rPr lang="en-US" i="1" dirty="0" smtClean="0"/>
              <a:t>(</a:t>
            </a:r>
            <a:r>
              <a:rPr lang="en-US" i="1" dirty="0"/>
              <a:t>can locate  positive irrational </a:t>
            </a:r>
            <a:r>
              <a:rPr lang="en-US" i="1" dirty="0" smtClean="0"/>
              <a:t>numbers on </a:t>
            </a:r>
            <a:r>
              <a:rPr lang="en-US" i="1" dirty="0"/>
              <a:t>the number line)</a:t>
            </a:r>
            <a:endParaRPr lang="en-US" dirty="0"/>
          </a:p>
          <a:p>
            <a:r>
              <a:rPr lang="en-US" i="1" dirty="0"/>
              <a:t>	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" y="5270388"/>
            <a:ext cx="810491" cy="71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14450"/>
            <a:ext cx="5495882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1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Geneva" charset="-128"/>
              </a:rPr>
              <a:t>Lesson </a:t>
            </a:r>
            <a:r>
              <a:rPr lang="en-US" sz="2800" dirty="0" smtClean="0">
                <a:ea typeface="Geneva" charset="-128"/>
              </a:rPr>
              <a:t>1.3 Powers of Powers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0070C0"/>
                </a:solidFill>
                <a:ea typeface="Geneva" charset="-128"/>
              </a:rPr>
              <a:t>Understanding of Learning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solidFill>
                <a:srgbClr val="0070C0"/>
              </a:solidFill>
              <a:ea typeface="Geneva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solidFill>
                <a:srgbClr val="0070C0"/>
              </a:solidFill>
              <a:ea typeface="Geneva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14132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5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Geneva" charset="-128"/>
              </a:rPr>
              <a:t>Lesson 1.3 </a:t>
            </a:r>
            <a:r>
              <a:rPr lang="en-US" sz="2800" dirty="0">
                <a:ea typeface="Geneva" charset="-128"/>
              </a:rPr>
              <a:t>Introducing Irrational Numbers</a:t>
            </a:r>
            <a:endParaRPr lang="en-US" sz="2800" dirty="0" smtClean="0">
              <a:ea typeface="Geneva" charset="-12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Go to </a:t>
            </a:r>
            <a:r>
              <a:rPr lang="en-US" sz="3600" dirty="0" err="1" smtClean="0"/>
              <a:t>Learnzillion</a:t>
            </a: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Enter Code </a:t>
            </a:r>
            <a:r>
              <a:rPr lang="en-US" sz="3600" dirty="0"/>
              <a:t>LZ2902</a:t>
            </a:r>
            <a:endParaRPr lang="en-US" sz="3600" dirty="0" smtClean="0">
              <a:solidFill>
                <a:srgbClr val="0070C0"/>
              </a:solidFill>
              <a:ea typeface="Geneva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146863" cy="449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Geneva" charset="-128"/>
              </a:rPr>
              <a:t>Lesson 1.3 </a:t>
            </a:r>
            <a:r>
              <a:rPr lang="en-US" sz="2800" dirty="0">
                <a:ea typeface="Geneva" charset="-128"/>
              </a:rPr>
              <a:t>Introducing Irrational Numbers</a:t>
            </a:r>
            <a:endParaRPr lang="en-US" sz="2800" dirty="0" smtClean="0">
              <a:ea typeface="Geneva" charset="-12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What is the difference between rational and irrational numbers?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768920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Geneva" charset="-128"/>
              </a:rPr>
              <a:t>Lesson 1.3 </a:t>
            </a:r>
            <a:r>
              <a:rPr lang="en-US" sz="2800" dirty="0">
                <a:ea typeface="Geneva" charset="-128"/>
              </a:rPr>
              <a:t>Introducing Irrational Numbers</a:t>
            </a:r>
            <a:endParaRPr lang="en-US" sz="2800" dirty="0" smtClean="0">
              <a:ea typeface="Geneva" charset="-12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Examples of Irrational Numbers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0"/>
          <a:stretch/>
        </p:blipFill>
        <p:spPr bwMode="auto">
          <a:xfrm>
            <a:off x="914400" y="1600200"/>
            <a:ext cx="6858000" cy="460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9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Use Square roots to estimate location or irrational numbers</a:t>
            </a:r>
            <a:endParaRPr lang="en-US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1143000"/>
            <a:ext cx="718019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Show approximation on </a:t>
            </a:r>
            <a:r>
              <a:rPr lang="en-US" sz="3600" dirty="0" err="1" smtClean="0"/>
              <a:t>numberline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539750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3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Show approximation on </a:t>
            </a:r>
            <a:r>
              <a:rPr lang="en-US" sz="3600" dirty="0" err="1" smtClean="0"/>
              <a:t>numberline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539750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60648"/>
            <a:ext cx="4876800" cy="160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1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 smtClean="0"/>
              <a:t>Using your Calculator for square and cube roots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09612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6390412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https://www.youtube.com/watch?v=_QavrzE-KXU</a:t>
            </a:r>
          </a:p>
        </p:txBody>
      </p:sp>
    </p:spTree>
    <p:extLst>
      <p:ext uri="{BB962C8B-B14F-4D97-AF65-F5344CB8AC3E}">
        <p14:creationId xmlns:p14="http://schemas.microsoft.com/office/powerpoint/2010/main" val="15938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ion">
  <a:themeElements>
    <a:clrScheme name="Composition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Composi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Composition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PaperDesigns</Template>
  <TotalTime>343</TotalTime>
  <Words>655</Words>
  <Application>Microsoft Office PowerPoint</Application>
  <PresentationFormat>On-screen Show (4:3)</PresentationFormat>
  <Paragraphs>119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Composition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PowerPoint Presentation</vt:lpstr>
      <vt:lpstr>PowerPoint Presentation</vt:lpstr>
      <vt:lpstr>PowerPoint Presentation</vt:lpstr>
      <vt:lpstr>Using your Calculator for square and cube roots</vt:lpstr>
      <vt:lpstr>Using your Calculator for square and cube roots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Introducing Irrational Numbers</vt:lpstr>
      <vt:lpstr>Lesson 1.3 Powers of Powers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Paper</dc:title>
  <dc:creator>Angela Eaton</dc:creator>
  <cp:lastModifiedBy>Angela Eaton</cp:lastModifiedBy>
  <cp:revision>188</cp:revision>
  <cp:lastPrinted>2014-08-13T13:55:06Z</cp:lastPrinted>
  <dcterms:created xsi:type="dcterms:W3CDTF">2014-08-10T22:04:27Z</dcterms:created>
  <dcterms:modified xsi:type="dcterms:W3CDTF">2014-08-17T15:36:07Z</dcterms:modified>
</cp:coreProperties>
</file>