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6" r:id="rId3"/>
    <p:sldId id="277" r:id="rId4"/>
    <p:sldId id="257" r:id="rId5"/>
    <p:sldId id="259" r:id="rId6"/>
    <p:sldId id="258" r:id="rId7"/>
    <p:sldId id="260" r:id="rId8"/>
    <p:sldId id="261" r:id="rId9"/>
    <p:sldId id="262" r:id="rId10"/>
    <p:sldId id="263" r:id="rId11"/>
    <p:sldId id="278" r:id="rId12"/>
    <p:sldId id="266" r:id="rId13"/>
    <p:sldId id="264" r:id="rId14"/>
    <p:sldId id="279" r:id="rId15"/>
    <p:sldId id="265" r:id="rId16"/>
    <p:sldId id="267" r:id="rId17"/>
    <p:sldId id="269" r:id="rId18"/>
    <p:sldId id="272" r:id="rId19"/>
    <p:sldId id="270" r:id="rId20"/>
    <p:sldId id="271" r:id="rId21"/>
    <p:sldId id="273" r:id="rId22"/>
    <p:sldId id="280" r:id="rId23"/>
    <p:sldId id="268"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5435C-0BBC-474A-BA88-1A428CE7920D}" type="datetimeFigureOut">
              <a:rPr lang="en-US" smtClean="0"/>
              <a:t>4/2/2018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B6551-8D0F-43FD-BDBD-C2A25397B9C0}" type="slidenum">
              <a:rPr lang="en-US" smtClean="0"/>
              <a:t>‹#›</a:t>
            </a:fld>
            <a:endParaRPr lang="en-US" dirty="0"/>
          </a:p>
        </p:txBody>
      </p:sp>
    </p:spTree>
    <p:extLst>
      <p:ext uri="{BB962C8B-B14F-4D97-AF65-F5344CB8AC3E}">
        <p14:creationId xmlns:p14="http://schemas.microsoft.com/office/powerpoint/2010/main" val="230350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PRINT </a:t>
            </a:r>
            <a:r>
              <a:rPr lang="en-US" dirty="0" smtClean="0"/>
              <a:t>OUT-</a:t>
            </a:r>
            <a:r>
              <a:rPr lang="en-US" baseline="0" dirty="0" smtClean="0"/>
              <a:t>Small GROUP Google </a:t>
            </a:r>
            <a:r>
              <a:rPr lang="en-US" baseline="0" dirty="0" smtClean="0"/>
              <a:t>Doc</a:t>
            </a:r>
          </a:p>
          <a:p>
            <a:r>
              <a:rPr lang="en-US" dirty="0" smtClean="0"/>
              <a:t>page 6</a:t>
            </a:r>
            <a:r>
              <a:rPr lang="en-US" baseline="0" dirty="0" smtClean="0"/>
              <a:t> </a:t>
            </a:r>
            <a:r>
              <a:rPr lang="en-US" dirty="0" smtClean="0"/>
              <a:t>of Testing Manual</a:t>
            </a:r>
            <a:r>
              <a:rPr lang="en-US" baseline="0" dirty="0" smtClean="0"/>
              <a:t> –  Students with accommodations have already been added to TIDE. There are two accommodations that will be used 1) </a:t>
            </a:r>
            <a:r>
              <a:rPr lang="en-US" baseline="0" dirty="0" smtClean="0"/>
              <a:t>hearing and vision needs 2</a:t>
            </a:r>
            <a:r>
              <a:rPr lang="en-US" baseline="0" dirty="0" smtClean="0"/>
              <a:t>) Small Group  The testing Administrator must know which students are eligible for  accommodations AND must provide accommodations. First way to check for </a:t>
            </a:r>
            <a:r>
              <a:rPr lang="en-US" baseline="0" dirty="0" smtClean="0"/>
              <a:t>custom accommodations is on the approval screen. </a:t>
            </a:r>
            <a:r>
              <a:rPr lang="en-US" baseline="0" dirty="0" smtClean="0"/>
              <a:t>Look on Approvals screen for CUSTOM setting. </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11</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12</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of</a:t>
            </a:r>
            <a:r>
              <a:rPr lang="en-US" baseline="0" dirty="0" smtClean="0"/>
              <a:t> Testing Manual- </a:t>
            </a:r>
            <a:r>
              <a:rPr lang="en-US" dirty="0" smtClean="0"/>
              <a:t>K-2 students have created posters for your students to ENCOURAGE</a:t>
            </a:r>
            <a:r>
              <a:rPr lang="en-US" baseline="0" dirty="0" smtClean="0"/>
              <a:t> your </a:t>
            </a:r>
            <a:r>
              <a:rPr lang="en-US" baseline="0" dirty="0" smtClean="0"/>
              <a:t>students SEE Google Doc for K-2 Classroom that has adopted you</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13</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of</a:t>
            </a:r>
            <a:r>
              <a:rPr lang="en-US" baseline="0" dirty="0" smtClean="0"/>
              <a:t> Testing Manual- </a:t>
            </a:r>
            <a:r>
              <a:rPr lang="en-US" dirty="0" smtClean="0"/>
              <a:t>K-2 students have created posters for your students to ENCOURAGE</a:t>
            </a:r>
            <a:r>
              <a:rPr lang="en-US" baseline="0" dirty="0" smtClean="0"/>
              <a:t> your </a:t>
            </a:r>
            <a:r>
              <a:rPr lang="en-US" baseline="0" dirty="0" smtClean="0"/>
              <a:t>students SEE Google Doc for K-2 Classroom that has adopted you</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14</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7 of</a:t>
            </a:r>
            <a:r>
              <a:rPr lang="en-US" baseline="0" dirty="0" smtClean="0"/>
              <a:t> Testing Manual- Be aware that the student sign-in screen should be showing when students enter room to take the test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15</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16</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a:t>
            </a:r>
            <a:r>
              <a:rPr lang="en-US" dirty="0" smtClean="0"/>
              <a:t>16 </a:t>
            </a:r>
            <a:r>
              <a:rPr lang="en-US" dirty="0" smtClean="0"/>
              <a:t>of</a:t>
            </a:r>
            <a:r>
              <a:rPr lang="en-US" baseline="0" dirty="0" smtClean="0"/>
              <a:t> Testing Manual- Be sure to TAB these pages for CBT only</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17</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a:t>
            </a:r>
            <a:r>
              <a:rPr lang="en-US" dirty="0" smtClean="0"/>
              <a:t>11 </a:t>
            </a:r>
            <a:r>
              <a:rPr lang="en-US" dirty="0" smtClean="0"/>
              <a:t>of</a:t>
            </a:r>
            <a:r>
              <a:rPr lang="en-US" baseline="0" dirty="0" smtClean="0"/>
              <a:t> Testing Manual-continuously move around room to ensure using appropriate testing materials and resources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18</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9 of</a:t>
            </a:r>
            <a:r>
              <a:rPr lang="en-US" baseline="0" dirty="0" smtClean="0"/>
              <a:t> Testing Manual- Individual students may use restroom…must pause test and then log back in. Once leave the testing room, then the session will be over. </a:t>
            </a:r>
            <a:r>
              <a:rPr lang="en-US" baseline="0" dirty="0" smtClean="0"/>
              <a:t>Page 12- tells 20 minute MAX time</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19</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a:t>
            </a:r>
            <a:r>
              <a:rPr lang="en-US" dirty="0" smtClean="0"/>
              <a:t>12</a:t>
            </a:r>
            <a:r>
              <a:rPr lang="en-US" baseline="0" dirty="0" smtClean="0"/>
              <a:t> </a:t>
            </a:r>
            <a:r>
              <a:rPr lang="en-US" dirty="0" smtClean="0"/>
              <a:t> </a:t>
            </a:r>
            <a:r>
              <a:rPr lang="en-US" dirty="0" smtClean="0"/>
              <a:t>of</a:t>
            </a:r>
            <a:r>
              <a:rPr lang="en-US" baseline="0" dirty="0" smtClean="0"/>
              <a:t> Testing Manual- Must be allowed to finish test—can go up to 3:00 pm</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20</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3</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a:t>
            </a:r>
            <a:r>
              <a:rPr lang="en-US" baseline="0" dirty="0" smtClean="0"/>
              <a:t> Testing Manual- Must be allowed to finish test—can go up to 3:00 pm</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21</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9</a:t>
            </a:r>
            <a:r>
              <a:rPr lang="en-US" dirty="0" smtClean="0"/>
              <a:t> </a:t>
            </a:r>
            <a:r>
              <a:rPr lang="en-US" dirty="0" smtClean="0"/>
              <a:t>of</a:t>
            </a:r>
            <a:r>
              <a:rPr lang="en-US" baseline="0" dirty="0" smtClean="0"/>
              <a:t> Testing </a:t>
            </a:r>
            <a:r>
              <a:rPr lang="en-US" baseline="0" dirty="0" smtClean="0"/>
              <a:t>Manual- </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22</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 Testing</a:t>
            </a:r>
            <a:r>
              <a:rPr lang="en-US" baseline="0" dirty="0" smtClean="0"/>
              <a:t> Manual-</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23</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28 of Course</a:t>
            </a:r>
            <a:r>
              <a:rPr lang="en-US" baseline="0" dirty="0" smtClean="0"/>
              <a:t> Administration has a practice interface you may use to practice starting </a:t>
            </a:r>
            <a:r>
              <a:rPr lang="en-US" baseline="0" smtClean="0"/>
              <a:t>a session</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25</a:t>
            </a:fld>
            <a:endParaRPr lang="en-US" dirty="0"/>
          </a:p>
        </p:txBody>
      </p:sp>
    </p:spTree>
    <p:extLst>
      <p:ext uri="{BB962C8B-B14F-4D97-AF65-F5344CB8AC3E}">
        <p14:creationId xmlns:p14="http://schemas.microsoft.com/office/powerpoint/2010/main" val="365205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1 of 2017 manual</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4</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a:t>
            </a:r>
            <a:r>
              <a:rPr lang="en-US" dirty="0" smtClean="0"/>
              <a:t>3 </a:t>
            </a:r>
            <a:r>
              <a:rPr lang="en-US" dirty="0" smtClean="0"/>
              <a:t>of</a:t>
            </a:r>
            <a:r>
              <a:rPr lang="en-US" baseline="0" dirty="0" smtClean="0"/>
              <a:t> manual- testing days can be administered in ANY ORDER…significant change for 5</a:t>
            </a:r>
            <a:r>
              <a:rPr lang="en-US" baseline="30000" dirty="0" smtClean="0"/>
              <a:t>th</a:t>
            </a:r>
            <a:r>
              <a:rPr lang="en-US" baseline="0" dirty="0" smtClean="0"/>
              <a:t> grade…can test in your homeroom</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5</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a:t>
            </a:r>
            <a:r>
              <a:rPr lang="en-US" baseline="0" dirty="0" smtClean="0"/>
              <a:t>e 3 </a:t>
            </a:r>
            <a:r>
              <a:rPr lang="en-US" baseline="0" dirty="0" smtClean="0"/>
              <a:t>Change- 3</a:t>
            </a:r>
            <a:r>
              <a:rPr lang="en-US" baseline="30000" dirty="0" smtClean="0"/>
              <a:t>rd</a:t>
            </a:r>
            <a:r>
              <a:rPr lang="en-US" baseline="0" dirty="0" smtClean="0"/>
              <a:t> grade was due earlier for testing…this year is not the case. HOWEVER, testing window closes earlier than last year. ONLY 2 days for 3</a:t>
            </a:r>
            <a:r>
              <a:rPr lang="en-US" baseline="30000" dirty="0" smtClean="0"/>
              <a:t>rd</a:t>
            </a:r>
            <a:r>
              <a:rPr lang="en-US" baseline="0" dirty="0" smtClean="0"/>
              <a:t> grade make-ups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6</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a:t>
            </a:r>
            <a:r>
              <a:rPr lang="en-US" baseline="0" dirty="0" smtClean="0"/>
              <a:t> closes earlier this year. Please be diligent to help support make-ups. The manual states that students can complete missed test in any order. However, the deadlines will be adhered first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7</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a:t>
            </a:r>
            <a:r>
              <a:rPr lang="en-US" dirty="0" smtClean="0"/>
              <a:t>4 </a:t>
            </a:r>
            <a:r>
              <a:rPr lang="en-US" dirty="0" smtClean="0"/>
              <a:t>of Testing </a:t>
            </a:r>
            <a:r>
              <a:rPr lang="en-US" dirty="0" smtClean="0"/>
              <a:t>Manual- states</a:t>
            </a:r>
            <a:r>
              <a:rPr lang="en-US" baseline="0" dirty="0" smtClean="0"/>
              <a:t> all TA’s must have electronic copy (online or my website).</a:t>
            </a:r>
            <a:r>
              <a:rPr lang="en-US" dirty="0" smtClean="0"/>
              <a:t> New</a:t>
            </a:r>
            <a:r>
              <a:rPr lang="en-US" baseline="0" dirty="0" smtClean="0"/>
              <a:t> this year- scratch paper is allowed for all sections of AzMERIT. </a:t>
            </a:r>
            <a:r>
              <a:rPr lang="en-US" dirty="0" smtClean="0"/>
              <a:t>If </a:t>
            </a:r>
            <a:r>
              <a:rPr lang="en-US" dirty="0" smtClean="0"/>
              <a:t>you need Pencils</a:t>
            </a:r>
            <a:r>
              <a:rPr lang="en-US" baseline="0" dirty="0" smtClean="0"/>
              <a:t> or scratch paper then please let me know prior to testing. Calculators are </a:t>
            </a:r>
            <a:r>
              <a:rPr lang="en-US" baseline="0" dirty="0" smtClean="0"/>
              <a:t>prohibited. Under Universal Accommodations- students of CBT may opt to use a paper dictionary or thesaurus during testing rather than online tool in WRITING section of AzMERIT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8</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a:t>
            </a:r>
            <a:r>
              <a:rPr lang="en-US" dirty="0" smtClean="0"/>
              <a:t>6</a:t>
            </a:r>
            <a:r>
              <a:rPr lang="en-US" baseline="0" dirty="0" smtClean="0"/>
              <a:t> </a:t>
            </a:r>
            <a:r>
              <a:rPr lang="en-US" dirty="0" smtClean="0"/>
              <a:t>of Testing Manual- remove</a:t>
            </a:r>
            <a:r>
              <a:rPr lang="en-US" baseline="0" dirty="0" smtClean="0"/>
              <a:t> violation and allow student to continue testing. Contact testing coordinator about unacceptable resources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9</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a:t>
            </a:r>
            <a:r>
              <a:rPr lang="en-US" baseline="0" dirty="0" smtClean="0"/>
              <a:t> Accommodations- guide found on AzMERITportal under resources. page 17 &amp; 22 print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10</a:t>
            </a:fld>
            <a:endParaRPr lang="en-US" dirty="0"/>
          </a:p>
        </p:txBody>
      </p:sp>
    </p:spTree>
    <p:extLst>
      <p:ext uri="{BB962C8B-B14F-4D97-AF65-F5344CB8AC3E}">
        <p14:creationId xmlns:p14="http://schemas.microsoft.com/office/powerpoint/2010/main" val="41651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4E6AFC2-D7F4-4959-843E-6D8EE7EC9A24}"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74E6AFC2-D7F4-4959-843E-6D8EE7EC9A2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B2205B-F934-426D-9FEC-39C023839B3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9B2205B-F934-426D-9FEC-39C023839B33}" type="datetimeFigureOut">
              <a:rPr lang="en-US" smtClean="0"/>
              <a:t>4/2/2018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4E6AFC2-D7F4-4959-843E-6D8EE7EC9A2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7.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about </a:t>
            </a:r>
            <a:r>
              <a:rPr lang="en-US" dirty="0" smtClean="0"/>
              <a:t>Azmerit</a:t>
            </a:r>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212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a:bodyPr>
          <a:lstStyle/>
          <a:p>
            <a:r>
              <a:rPr lang="en-US" dirty="0" smtClean="0"/>
              <a:t>Testing Accommodations</a:t>
            </a:r>
            <a:endParaRPr lang="en-US"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034" b="50000"/>
          <a:stretch/>
        </p:blipFill>
        <p:spPr bwMode="auto">
          <a:xfrm>
            <a:off x="70895" y="838200"/>
            <a:ext cx="6275243" cy="3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38329"/>
          <a:stretch/>
        </p:blipFill>
        <p:spPr bwMode="auto">
          <a:xfrm>
            <a:off x="70894" y="1142207"/>
            <a:ext cx="6275243"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399" t="50000"/>
          <a:stretch/>
        </p:blipFill>
        <p:spPr bwMode="auto">
          <a:xfrm>
            <a:off x="70895" y="1410746"/>
            <a:ext cx="3927764"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1974"/>
          <a:stretch/>
        </p:blipFill>
        <p:spPr bwMode="auto">
          <a:xfrm>
            <a:off x="79445" y="1851155"/>
            <a:ext cx="8899813" cy="32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0695" y="2172947"/>
            <a:ext cx="8798563" cy="707886"/>
          </a:xfrm>
          <a:prstGeom prst="rect">
            <a:avLst/>
          </a:prstGeom>
          <a:noFill/>
        </p:spPr>
        <p:txBody>
          <a:bodyPr wrap="square" rtlCol="0">
            <a:spAutoFit/>
          </a:bodyPr>
          <a:lstStyle/>
          <a:p>
            <a:r>
              <a:rPr lang="en-US" sz="4000" dirty="0" smtClean="0"/>
              <a:t>Universal Accommodations</a:t>
            </a:r>
            <a:endParaRPr lang="en-US" sz="4000" dirty="0"/>
          </a:p>
        </p:txBody>
      </p:sp>
      <p:cxnSp>
        <p:nvCxnSpPr>
          <p:cNvPr id="5" name="Straight Connector 4"/>
          <p:cNvCxnSpPr/>
          <p:nvPr/>
        </p:nvCxnSpPr>
        <p:spPr>
          <a:xfrm>
            <a:off x="2833255" y="1142207"/>
            <a:ext cx="631305"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857191" y="2189475"/>
            <a:ext cx="796636" cy="0"/>
          </a:xfrm>
          <a:prstGeom prst="line">
            <a:avLst/>
          </a:prstGeom>
        </p:spPr>
        <p:style>
          <a:lnRef idx="3">
            <a:schemeClr val="dk1"/>
          </a:lnRef>
          <a:fillRef idx="0">
            <a:schemeClr val="dk1"/>
          </a:fillRef>
          <a:effectRef idx="2">
            <a:schemeClr val="dk1"/>
          </a:effectRef>
          <a:fontRef idx="minor">
            <a:schemeClr val="tx1"/>
          </a:fontRef>
        </p:style>
      </p:cxn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5" y="2743200"/>
            <a:ext cx="4880337" cy="402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412" y="5257800"/>
            <a:ext cx="2667000" cy="102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1368" y="3044868"/>
            <a:ext cx="4036177" cy="202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56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a:bodyPr>
          <a:lstStyle/>
          <a:p>
            <a:r>
              <a:rPr lang="en-US" dirty="0" smtClean="0"/>
              <a:t>Testing Accommodations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6477000"/>
            <a:ext cx="82486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3034" b="50000"/>
          <a:stretch/>
        </p:blipFill>
        <p:spPr bwMode="auto">
          <a:xfrm>
            <a:off x="70895" y="838200"/>
            <a:ext cx="6275243" cy="3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38329"/>
          <a:stretch/>
        </p:blipFill>
        <p:spPr bwMode="auto">
          <a:xfrm>
            <a:off x="70894" y="1142207"/>
            <a:ext cx="6275243"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399" t="50000"/>
          <a:stretch/>
        </p:blipFill>
        <p:spPr bwMode="auto">
          <a:xfrm>
            <a:off x="70895" y="1410746"/>
            <a:ext cx="3927764"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rotWithShape="1">
          <a:blip r:embed="rId5"/>
          <a:srcRect r="1921"/>
          <a:stretch/>
        </p:blipFill>
        <p:spPr>
          <a:xfrm>
            <a:off x="520216" y="3376788"/>
            <a:ext cx="3865418" cy="2033412"/>
          </a:xfrm>
          <a:prstGeom prst="rect">
            <a:avLst/>
          </a:prstGeom>
        </p:spPr>
      </p:pic>
      <p:sp>
        <p:nvSpPr>
          <p:cNvPr id="15" name="Oval 14"/>
          <p:cNvSpPr/>
          <p:nvPr/>
        </p:nvSpPr>
        <p:spPr>
          <a:xfrm>
            <a:off x="2329541" y="4876800"/>
            <a:ext cx="1345565"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15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1974"/>
          <a:stretch/>
        </p:blipFill>
        <p:spPr bwMode="auto">
          <a:xfrm>
            <a:off x="79445" y="1851155"/>
            <a:ext cx="8899813" cy="32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575993" y="3253267"/>
            <a:ext cx="2743200" cy="646331"/>
          </a:xfrm>
          <a:prstGeom prst="rect">
            <a:avLst/>
          </a:prstGeom>
          <a:noFill/>
        </p:spPr>
        <p:txBody>
          <a:bodyPr wrap="square" rtlCol="0">
            <a:spAutoFit/>
          </a:bodyPr>
          <a:lstStyle/>
          <a:p>
            <a:r>
              <a:rPr lang="en-US" dirty="0" smtClean="0"/>
              <a:t>*Small Group provided outside classroom </a:t>
            </a:r>
            <a:endParaRPr lang="en-US" dirty="0"/>
          </a:p>
        </p:txBody>
      </p:sp>
      <p:cxnSp>
        <p:nvCxnSpPr>
          <p:cNvPr id="5" name="Straight Connector 4"/>
          <p:cNvCxnSpPr/>
          <p:nvPr/>
        </p:nvCxnSpPr>
        <p:spPr>
          <a:xfrm>
            <a:off x="2833255" y="1142207"/>
            <a:ext cx="631305"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857191" y="2189475"/>
            <a:ext cx="796636"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342239" y="2787089"/>
            <a:ext cx="5238312" cy="646331"/>
          </a:xfrm>
          <a:prstGeom prst="rect">
            <a:avLst/>
          </a:prstGeom>
          <a:noFill/>
        </p:spPr>
        <p:txBody>
          <a:bodyPr wrap="square" rtlCol="0">
            <a:spAutoFit/>
          </a:bodyPr>
          <a:lstStyle/>
          <a:p>
            <a:r>
              <a:rPr lang="en-US" dirty="0" smtClean="0"/>
              <a:t>*Hearing-Closed Captioning</a:t>
            </a:r>
          </a:p>
          <a:p>
            <a:r>
              <a:rPr lang="en-US" dirty="0" smtClean="0"/>
              <a:t>*Visual- contrast, special large paper version</a:t>
            </a:r>
            <a:endParaRPr lang="en-US" dirty="0"/>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551" y="3874208"/>
            <a:ext cx="2425145" cy="232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6858000" y="3799072"/>
            <a:ext cx="1345565" cy="1611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TextBox 17"/>
          <p:cNvSpPr txBox="1"/>
          <p:nvPr/>
        </p:nvSpPr>
        <p:spPr>
          <a:xfrm>
            <a:off x="28185" y="2230735"/>
            <a:ext cx="9525000" cy="584775"/>
          </a:xfrm>
          <a:prstGeom prst="rect">
            <a:avLst/>
          </a:prstGeom>
          <a:noFill/>
        </p:spPr>
        <p:txBody>
          <a:bodyPr wrap="square" rtlCol="0">
            <a:spAutoFit/>
          </a:bodyPr>
          <a:lstStyle/>
          <a:p>
            <a:r>
              <a:rPr lang="en-US" sz="3200" dirty="0" smtClean="0"/>
              <a:t>A</a:t>
            </a:r>
            <a:r>
              <a:rPr lang="en-US" sz="3200" dirty="0" smtClean="0"/>
              <a:t>ccommodations for Students with Disabilities </a:t>
            </a:r>
            <a:endParaRPr lang="en-US" sz="3200" dirty="0"/>
          </a:p>
        </p:txBody>
      </p:sp>
    </p:spTree>
    <p:extLst>
      <p:ext uri="{BB962C8B-B14F-4D97-AF65-F5344CB8AC3E}">
        <p14:creationId xmlns:p14="http://schemas.microsoft.com/office/powerpoint/2010/main" val="427618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rmAutofit fontScale="90000"/>
          </a:bodyPr>
          <a:lstStyle/>
          <a:p>
            <a:r>
              <a:rPr lang="en-US" dirty="0" smtClean="0"/>
              <a:t>Before AzMERIT Administration</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3625742" cy="451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25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7445">
            <a:off x="463121" y="1775995"/>
            <a:ext cx="2789057" cy="248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0193" y="-152400"/>
            <a:ext cx="8229600" cy="1143000"/>
          </a:xfrm>
        </p:spPr>
        <p:txBody>
          <a:bodyPr>
            <a:normAutofit/>
          </a:bodyPr>
          <a:lstStyle/>
          <a:p>
            <a:r>
              <a:rPr lang="en-US" dirty="0" smtClean="0"/>
              <a:t>Prepare the Room</a:t>
            </a:r>
            <a:endParaRPr lang="en-US" dirty="0"/>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61079"/>
          <a:stretch/>
        </p:blipFill>
        <p:spPr bwMode="auto">
          <a:xfrm>
            <a:off x="0" y="1316182"/>
            <a:ext cx="458585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23" b="50000"/>
          <a:stretch/>
        </p:blipFill>
        <p:spPr bwMode="auto">
          <a:xfrm>
            <a:off x="-7794" y="1011382"/>
            <a:ext cx="892838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43674">
            <a:off x="2688863" y="3865811"/>
            <a:ext cx="4214813" cy="249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1000" y="1905000"/>
            <a:ext cx="4572000" cy="1938992"/>
          </a:xfrm>
          <a:prstGeom prst="rect">
            <a:avLst/>
          </a:prstGeom>
        </p:spPr>
        <p:txBody>
          <a:bodyPr>
            <a:spAutoFit/>
          </a:bodyPr>
          <a:lstStyle/>
          <a:p>
            <a:r>
              <a:rPr lang="en-US" sz="2400" dirty="0" smtClean="0"/>
              <a:t>Students’ desks and tables should be cleared of backpacks and unnecessary materials prior to the beginning of the test session</a:t>
            </a:r>
            <a:endParaRPr lang="en-US" sz="2400" dirty="0"/>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98144">
            <a:off x="6688935" y="3648400"/>
            <a:ext cx="2270278" cy="207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37362">
            <a:off x="7772178" y="5374058"/>
            <a:ext cx="1227973" cy="12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362382">
            <a:off x="-57365" y="4430692"/>
            <a:ext cx="2800350" cy="184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10" y="6486092"/>
            <a:ext cx="75819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6071726"/>
            <a:ext cx="16573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93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a:bodyPr>
          <a:lstStyle/>
          <a:p>
            <a:r>
              <a:rPr lang="en-US" dirty="0" smtClean="0"/>
              <a:t>Other Ways to be Encourages</a:t>
            </a:r>
            <a:endParaRPr lang="en-US" dirty="0"/>
          </a:p>
        </p:txBody>
      </p:sp>
      <p:sp>
        <p:nvSpPr>
          <p:cNvPr id="4" name="Rectangle 3"/>
          <p:cNvSpPr/>
          <p:nvPr/>
        </p:nvSpPr>
        <p:spPr>
          <a:xfrm>
            <a:off x="3886200" y="1052283"/>
            <a:ext cx="4572000" cy="1938992"/>
          </a:xfrm>
          <a:prstGeom prst="rect">
            <a:avLst/>
          </a:prstGeom>
        </p:spPr>
        <p:txBody>
          <a:bodyPr>
            <a:spAutoFit/>
          </a:bodyPr>
          <a:lstStyle/>
          <a:p>
            <a:r>
              <a:rPr lang="en-US" sz="2400" dirty="0" smtClean="0"/>
              <a:t>*Morning Announcements</a:t>
            </a:r>
            <a:r>
              <a:rPr lang="en-US" sz="2400" dirty="0"/>
              <a:t> </a:t>
            </a:r>
            <a:r>
              <a:rPr lang="en-US" sz="2400" dirty="0" smtClean="0"/>
              <a:t>(song from </a:t>
            </a:r>
            <a:r>
              <a:rPr lang="en-US" sz="2400" dirty="0" smtClean="0"/>
              <a:t>Mrs</a:t>
            </a:r>
            <a:r>
              <a:rPr lang="en-US" sz="2400" dirty="0" smtClean="0"/>
              <a:t> Payne’s class</a:t>
            </a:r>
          </a:p>
          <a:p>
            <a:r>
              <a:rPr lang="en-US" sz="2400" dirty="0" smtClean="0"/>
              <a:t>*Merit Man delivering treats (assembled by Student Council)</a:t>
            </a:r>
          </a:p>
          <a:p>
            <a:r>
              <a:rPr lang="en-US" sz="2400" dirty="0" smtClean="0"/>
              <a:t>*Testing t-Shirts</a:t>
            </a:r>
            <a:endParaRPr lang="en-US" sz="24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10" y="6486092"/>
            <a:ext cx="75819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52283"/>
            <a:ext cx="3334219" cy="170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735817"/>
            <a:ext cx="26479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75" y="4726292"/>
            <a:ext cx="26860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657600"/>
            <a:ext cx="24765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8527" y="3304825"/>
            <a:ext cx="2135473" cy="17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00309">
            <a:off x="418454" y="3154004"/>
            <a:ext cx="1202211" cy="11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76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Preparing </a:t>
            </a:r>
            <a:r>
              <a:rPr lang="en-US" sz="3600" dirty="0" smtClean="0"/>
              <a:t>th</a:t>
            </a:r>
            <a:r>
              <a:rPr lang="en-US" sz="3600" dirty="0" smtClean="0"/>
              <a:t>e Room (</a:t>
            </a:r>
            <a:r>
              <a:rPr lang="en-US" sz="3600" dirty="0" smtClean="0"/>
              <a:t>Cont</a:t>
            </a:r>
            <a:r>
              <a:rPr lang="en-US" sz="3600" dirty="0" smtClean="0"/>
              <a:t>)</a:t>
            </a:r>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6477000"/>
            <a:ext cx="82486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855" y="762000"/>
            <a:ext cx="6031089" cy="436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20436" y="5180250"/>
            <a:ext cx="7315200" cy="1323439"/>
          </a:xfrm>
          <a:prstGeom prst="rect">
            <a:avLst/>
          </a:prstGeom>
        </p:spPr>
        <p:txBody>
          <a:bodyPr wrap="square">
            <a:spAutoFit/>
          </a:bodyPr>
          <a:lstStyle/>
          <a:p>
            <a:r>
              <a:rPr lang="en-US" sz="2000" b="1" dirty="0" smtClean="0"/>
              <a:t>T﻿he</a:t>
            </a:r>
            <a:r>
              <a:rPr lang="en-US" sz="2000" b="1" dirty="0" smtClean="0"/>
              <a:t> student sign-in screen should be showing when students enter the room to take the test. In the event of technical difficulties with the secure browser, contact your Test Coordinator.</a:t>
            </a:r>
            <a:endParaRPr lang="en-US" sz="2000" b="1" dirty="0"/>
          </a:p>
        </p:txBody>
      </p:sp>
    </p:spTree>
    <p:extLst>
      <p:ext uri="{BB962C8B-B14F-4D97-AF65-F5344CB8AC3E}">
        <p14:creationId xmlns:p14="http://schemas.microsoft.com/office/powerpoint/2010/main" val="316014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rmAutofit fontScale="90000"/>
          </a:bodyPr>
          <a:lstStyle/>
          <a:p>
            <a:r>
              <a:rPr lang="en-US" dirty="0" smtClean="0"/>
              <a:t>During AzMERIT Administration</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121" y="1600200"/>
            <a:ext cx="3586479" cy="447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5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Preparing for Computer-Based Testing</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178" r="3294" b="80079"/>
          <a:stretch/>
        </p:blipFill>
        <p:spPr bwMode="auto">
          <a:xfrm>
            <a:off x="6927" y="990600"/>
            <a:ext cx="6871854" cy="30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549" r="67241" b="61391"/>
          <a:stretch/>
        </p:blipFill>
        <p:spPr bwMode="auto">
          <a:xfrm>
            <a:off x="0" y="1291069"/>
            <a:ext cx="3435495" cy="26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8114" y="1554306"/>
            <a:ext cx="7446818" cy="4693593"/>
          </a:xfrm>
          <a:prstGeom prst="rect">
            <a:avLst/>
          </a:prstGeom>
        </p:spPr>
        <p:txBody>
          <a:bodyPr wrap="square">
            <a:spAutoFit/>
          </a:bodyPr>
          <a:lstStyle/>
          <a:p>
            <a:r>
              <a:rPr lang="en-US" sz="3200" dirty="0" smtClean="0"/>
              <a:t>*Please </a:t>
            </a:r>
            <a:r>
              <a:rPr lang="en-US" sz="3200" dirty="0"/>
              <a:t>review the </a:t>
            </a:r>
            <a:r>
              <a:rPr lang="en-US" sz="3200" dirty="0">
                <a:solidFill>
                  <a:srgbClr val="FF0000"/>
                </a:solidFill>
              </a:rPr>
              <a:t>directions in advance </a:t>
            </a:r>
            <a:r>
              <a:rPr lang="en-US" sz="3200" dirty="0"/>
              <a:t>to become familiar with the scripted text and testing procedures. </a:t>
            </a:r>
          </a:p>
          <a:p>
            <a:r>
              <a:rPr lang="en-US" sz="1100" dirty="0" smtClean="0"/>
              <a:t>.</a:t>
            </a:r>
            <a:endParaRPr lang="en-US" sz="1100" dirty="0"/>
          </a:p>
          <a:p>
            <a:r>
              <a:rPr lang="en-US" sz="3200" dirty="0" smtClean="0"/>
              <a:t>*Read </a:t>
            </a:r>
            <a:r>
              <a:rPr lang="en-US" sz="3200" dirty="0"/>
              <a:t>aloud to students </a:t>
            </a:r>
            <a:r>
              <a:rPr lang="en-US" sz="3200" dirty="0">
                <a:solidFill>
                  <a:srgbClr val="FF0000"/>
                </a:solidFill>
              </a:rPr>
              <a:t>only</a:t>
            </a:r>
            <a:r>
              <a:rPr lang="en-US" sz="3200" dirty="0"/>
              <a:t> what is marked with a “SAY” and printed in the </a:t>
            </a:r>
            <a:r>
              <a:rPr lang="en-US" sz="3200" dirty="0" smtClean="0"/>
              <a:t>boxes</a:t>
            </a:r>
          </a:p>
          <a:p>
            <a:r>
              <a:rPr lang="en-US" sz="3200" dirty="0" err="1" smtClean="0"/>
              <a:t>Pgs</a:t>
            </a:r>
            <a:r>
              <a:rPr lang="en-US" sz="3200" dirty="0" smtClean="0"/>
              <a:t> </a:t>
            </a:r>
            <a:r>
              <a:rPr lang="en-US" sz="3200" dirty="0" smtClean="0"/>
              <a:t>16-19 </a:t>
            </a:r>
            <a:r>
              <a:rPr lang="en-US" sz="3200" dirty="0" smtClean="0"/>
              <a:t>Writing</a:t>
            </a:r>
          </a:p>
          <a:p>
            <a:r>
              <a:rPr lang="en-US" sz="3200" dirty="0" err="1" smtClean="0"/>
              <a:t>Pgs</a:t>
            </a:r>
            <a:r>
              <a:rPr lang="en-US" sz="3200" dirty="0" smtClean="0"/>
              <a:t> </a:t>
            </a:r>
            <a:r>
              <a:rPr lang="en-US" sz="3200" dirty="0" smtClean="0"/>
              <a:t>20</a:t>
            </a:r>
            <a:r>
              <a:rPr lang="en-US" sz="3200" dirty="0" smtClean="0"/>
              <a:t>-23 </a:t>
            </a:r>
            <a:r>
              <a:rPr lang="en-US" sz="3200" dirty="0" smtClean="0"/>
              <a:t>ELA Part 1  or 2</a:t>
            </a:r>
          </a:p>
          <a:p>
            <a:r>
              <a:rPr lang="en-US" sz="3200" dirty="0" err="1" smtClean="0"/>
              <a:t>Pgs</a:t>
            </a:r>
            <a:r>
              <a:rPr lang="en-US" sz="3200" dirty="0" smtClean="0"/>
              <a:t>  </a:t>
            </a:r>
            <a:r>
              <a:rPr lang="en-US" sz="3200" dirty="0" smtClean="0"/>
              <a:t>24-27 </a:t>
            </a:r>
            <a:r>
              <a:rPr lang="en-US" sz="3200" dirty="0" smtClean="0"/>
              <a:t>Math Part </a:t>
            </a:r>
            <a:r>
              <a:rPr lang="en-US" sz="3200" dirty="0" smtClean="0"/>
              <a:t>1 </a:t>
            </a:r>
            <a:r>
              <a:rPr lang="en-US" sz="3200" dirty="0" smtClean="0"/>
              <a:t>or 2</a:t>
            </a:r>
            <a:endParaRPr lang="en-US" sz="3200" dirty="0"/>
          </a:p>
        </p:txBody>
      </p:sp>
    </p:spTree>
    <p:extLst>
      <p:ext uri="{BB962C8B-B14F-4D97-AF65-F5344CB8AC3E}">
        <p14:creationId xmlns:p14="http://schemas.microsoft.com/office/powerpoint/2010/main" val="93102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Monitoring Student Testing </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033632"/>
            <a:ext cx="8820149" cy="323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199" y="4953000"/>
            <a:ext cx="7010400" cy="584775"/>
          </a:xfrm>
          <a:prstGeom prst="rect">
            <a:avLst/>
          </a:prstGeom>
        </p:spPr>
        <p:txBody>
          <a:bodyPr wrap="square">
            <a:spAutoFit/>
          </a:bodyPr>
          <a:lstStyle/>
          <a:p>
            <a:r>
              <a:rPr lang="en-US" dirty="0"/>
              <a:t>*</a:t>
            </a:r>
            <a:r>
              <a:rPr lang="en-US" sz="3200" dirty="0" smtClean="0"/>
              <a:t>continuously move about </a:t>
            </a:r>
            <a:r>
              <a:rPr lang="en-US" sz="3200" dirty="0"/>
              <a:t>the </a:t>
            </a:r>
            <a:r>
              <a:rPr lang="en-US" sz="3200" dirty="0" smtClean="0"/>
              <a:t>room</a:t>
            </a:r>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273" y="6019800"/>
            <a:ext cx="75342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67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Breaks DURING Testing</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5867400"/>
            <a:ext cx="82010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29" y="2667000"/>
            <a:ext cx="9039225" cy="286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33400" y="3352800"/>
            <a:ext cx="1524000"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4421331" y="829546"/>
            <a:ext cx="4572000" cy="1754326"/>
          </a:xfrm>
          <a:prstGeom prst="rect">
            <a:avLst/>
          </a:prstGeom>
        </p:spPr>
        <p:txBody>
          <a:bodyPr>
            <a:spAutoFit/>
          </a:bodyPr>
          <a:lstStyle/>
          <a:p>
            <a:r>
              <a:rPr lang="en-US" dirty="0"/>
              <a:t>The student must </a:t>
            </a:r>
            <a:r>
              <a:rPr lang="en-US" b="1" dirty="0">
                <a:solidFill>
                  <a:srgbClr val="FF0000"/>
                </a:solidFill>
              </a:rPr>
              <a:t>pause</a:t>
            </a:r>
            <a:r>
              <a:rPr lang="en-US" dirty="0"/>
              <a:t> his or her test before leaving the room. The student will be required to sign in to his or her test when he or she returns to the room, and the Test Administrator will need to approve the student again</a:t>
            </a:r>
          </a:p>
        </p:txBody>
      </p:sp>
      <p:cxnSp>
        <p:nvCxnSpPr>
          <p:cNvPr id="14" name="Straight Connector 13"/>
          <p:cNvCxnSpPr/>
          <p:nvPr/>
        </p:nvCxnSpPr>
        <p:spPr>
          <a:xfrm>
            <a:off x="3276600" y="3733800"/>
            <a:ext cx="198120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257800" y="4876800"/>
            <a:ext cx="31242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81000" y="1295400"/>
            <a:ext cx="2895600" cy="1200329"/>
          </a:xfrm>
          <a:prstGeom prst="rect">
            <a:avLst/>
          </a:prstGeom>
          <a:noFill/>
        </p:spPr>
        <p:txBody>
          <a:bodyPr wrap="square" rtlCol="0">
            <a:spAutoFit/>
          </a:bodyPr>
          <a:lstStyle/>
          <a:p>
            <a:r>
              <a:rPr lang="en-US" sz="2400" dirty="0" smtClean="0">
                <a:solidFill>
                  <a:schemeClr val="bg1"/>
                </a:solidFill>
              </a:rPr>
              <a:t>20 minute MAX time to have test paused</a:t>
            </a:r>
            <a:endParaRPr lang="en-US" sz="2400" dirty="0">
              <a:solidFill>
                <a:schemeClr val="bg1"/>
              </a:solidFill>
            </a:endParaRPr>
          </a:p>
        </p:txBody>
      </p:sp>
    </p:spTree>
    <p:extLst>
      <p:ext uri="{BB962C8B-B14F-4D97-AF65-F5344CB8AC3E}">
        <p14:creationId xmlns:p14="http://schemas.microsoft.com/office/powerpoint/2010/main" val="327199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Ticket In</a:t>
            </a:r>
            <a:endParaRPr lang="en-US" dirty="0"/>
          </a:p>
        </p:txBody>
      </p:sp>
      <p:sp>
        <p:nvSpPr>
          <p:cNvPr id="5" name="TextBox 4"/>
          <p:cNvSpPr txBox="1"/>
          <p:nvPr/>
        </p:nvSpPr>
        <p:spPr>
          <a:xfrm>
            <a:off x="685800" y="1183234"/>
            <a:ext cx="6934200" cy="3539430"/>
          </a:xfrm>
          <a:prstGeom prst="rect">
            <a:avLst/>
          </a:prstGeom>
          <a:noFill/>
        </p:spPr>
        <p:txBody>
          <a:bodyPr wrap="square" rtlCol="0">
            <a:spAutoFit/>
          </a:bodyPr>
          <a:lstStyle/>
          <a:p>
            <a:r>
              <a:rPr lang="en-US" sz="3200" dirty="0"/>
              <a:t>Please make sure all of your students have a testing ticket for AIMS </a:t>
            </a:r>
            <a:r>
              <a:rPr lang="en-US" sz="3200" dirty="0" smtClean="0"/>
              <a:t>Science</a:t>
            </a:r>
          </a:p>
          <a:p>
            <a:endParaRPr lang="en-US" sz="3200" dirty="0"/>
          </a:p>
          <a:p>
            <a:r>
              <a:rPr lang="en-US" sz="3200" dirty="0"/>
              <a:t>SPED teachers-please highlight your students from grade-level and collect tickets from homeroom teacher</a:t>
            </a:r>
          </a:p>
        </p:txBody>
      </p:sp>
    </p:spTree>
    <p:extLst>
      <p:ext uri="{BB962C8B-B14F-4D97-AF65-F5344CB8AC3E}">
        <p14:creationId xmlns:p14="http://schemas.microsoft.com/office/powerpoint/2010/main" val="399152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Students Who need Additional Time</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49431"/>
            <a:ext cx="8804564" cy="324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685800" y="1752600"/>
            <a:ext cx="13716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3039033" y="2514600"/>
            <a:ext cx="3285567" cy="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33400" y="4267200"/>
            <a:ext cx="8305800" cy="2246769"/>
          </a:xfrm>
          <a:prstGeom prst="rect">
            <a:avLst/>
          </a:prstGeom>
          <a:noFill/>
        </p:spPr>
        <p:txBody>
          <a:bodyPr wrap="square" rtlCol="0">
            <a:spAutoFit/>
          </a:bodyPr>
          <a:lstStyle/>
          <a:p>
            <a:pPr algn="ctr"/>
            <a:r>
              <a:rPr lang="en-US" sz="3200" dirty="0" smtClean="0"/>
              <a:t>Lunch Overflow Room</a:t>
            </a:r>
          </a:p>
          <a:p>
            <a:endParaRPr lang="en-US" dirty="0"/>
          </a:p>
          <a:p>
            <a:r>
              <a:rPr lang="en-US" b="1" dirty="0" smtClean="0"/>
              <a:t>Which classroom would like to be designated  as the Lunch Overflow room?</a:t>
            </a:r>
          </a:p>
          <a:p>
            <a:r>
              <a:rPr lang="en-US" dirty="0" smtClean="0"/>
              <a:t>-Text Angela to bring lunches to </a:t>
            </a:r>
            <a:r>
              <a:rPr lang="en-US" dirty="0" smtClean="0"/>
              <a:t>students OR ask team mate to help</a:t>
            </a:r>
            <a:endParaRPr lang="en-US" dirty="0" smtClean="0"/>
          </a:p>
          <a:p>
            <a:r>
              <a:rPr lang="en-US" dirty="0" smtClean="0"/>
              <a:t>-Continue testing/must log in </a:t>
            </a:r>
            <a:r>
              <a:rPr lang="en-US" b="1" dirty="0" smtClean="0"/>
              <a:t>BEFORE</a:t>
            </a:r>
            <a:r>
              <a:rPr lang="en-US" dirty="0" smtClean="0"/>
              <a:t> 20 minutes have passed</a:t>
            </a:r>
          </a:p>
          <a:p>
            <a:r>
              <a:rPr lang="en-US" dirty="0" smtClean="0"/>
              <a:t>-Remaining Students from Lunch Overflow room farmed out (email list </a:t>
            </a:r>
            <a:r>
              <a:rPr lang="en-US" dirty="0" smtClean="0"/>
              <a:t>Synthia</a:t>
            </a:r>
            <a:r>
              <a:rPr lang="en-US" dirty="0" smtClean="0"/>
              <a:t> please)</a:t>
            </a:r>
            <a:endParaRPr lang="en-US" dirty="0"/>
          </a:p>
        </p:txBody>
      </p:sp>
      <p:cxnSp>
        <p:nvCxnSpPr>
          <p:cNvPr id="11" name="Straight Arrow Connector 10"/>
          <p:cNvCxnSpPr/>
          <p:nvPr/>
        </p:nvCxnSpPr>
        <p:spPr>
          <a:xfrm flipV="1">
            <a:off x="2015836" y="1049431"/>
            <a:ext cx="2327564" cy="540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4343400" y="680099"/>
            <a:ext cx="1371600" cy="369332"/>
          </a:xfrm>
          <a:prstGeom prst="rect">
            <a:avLst/>
          </a:prstGeom>
          <a:noFill/>
        </p:spPr>
        <p:txBody>
          <a:bodyPr wrap="square" rtlCol="0">
            <a:spAutoFit/>
          </a:bodyPr>
          <a:lstStyle/>
          <a:p>
            <a:r>
              <a:rPr lang="en-US" dirty="0" smtClean="0"/>
              <a:t>3:00 pm</a:t>
            </a:r>
            <a:endParaRPr lang="en-US" dirty="0"/>
          </a:p>
        </p:txBody>
      </p:sp>
    </p:spTree>
    <p:extLst>
      <p:ext uri="{BB962C8B-B14F-4D97-AF65-F5344CB8AC3E}">
        <p14:creationId xmlns:p14="http://schemas.microsoft.com/office/powerpoint/2010/main" val="392514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Students Who Leave DURING testing</a:t>
            </a:r>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48400"/>
            <a:ext cx="81915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5750" y="1628507"/>
            <a:ext cx="7867650" cy="1815882"/>
          </a:xfrm>
          <a:prstGeom prst="rect">
            <a:avLst/>
          </a:prstGeom>
        </p:spPr>
        <p:txBody>
          <a:bodyPr wrap="square">
            <a:spAutoFit/>
          </a:bodyPr>
          <a:lstStyle/>
          <a:p>
            <a:r>
              <a:rPr lang="en-US" sz="2800" dirty="0"/>
              <a:t>The Test Administrator should inform the student that he or she will </a:t>
            </a:r>
            <a:r>
              <a:rPr lang="en-US" sz="2800" dirty="0">
                <a:solidFill>
                  <a:srgbClr val="FF0000"/>
                </a:solidFill>
              </a:rPr>
              <a:t>not</a:t>
            </a:r>
            <a:r>
              <a:rPr lang="en-US" sz="2800" dirty="0"/>
              <a:t> be permitted to finish that session when the student returns to school.</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6" y="4163291"/>
            <a:ext cx="9020175" cy="85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87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Field Tes</a:t>
            </a:r>
            <a:r>
              <a:rPr lang="en-US" sz="3600" dirty="0" smtClean="0"/>
              <a:t>t Items</a:t>
            </a:r>
            <a:endParaRPr lang="en-US" sz="3600" dirty="0"/>
          </a:p>
        </p:txBody>
      </p:sp>
      <p:sp>
        <p:nvSpPr>
          <p:cNvPr id="5" name="Rectangle 4"/>
          <p:cNvSpPr/>
          <p:nvPr/>
        </p:nvSpPr>
        <p:spPr>
          <a:xfrm>
            <a:off x="428625" y="948658"/>
            <a:ext cx="7867650" cy="1384995"/>
          </a:xfrm>
          <a:prstGeom prst="rect">
            <a:avLst/>
          </a:prstGeom>
        </p:spPr>
        <p:txBody>
          <a:bodyPr wrap="square">
            <a:spAutoFit/>
          </a:bodyPr>
          <a:lstStyle/>
          <a:p>
            <a:r>
              <a:rPr lang="en-US" sz="2800" dirty="0" smtClean="0"/>
              <a:t>*Do Best</a:t>
            </a:r>
          </a:p>
          <a:p>
            <a:r>
              <a:rPr lang="en-US" sz="2800" dirty="0" smtClean="0"/>
              <a:t>*Not used for student scores or measure student growth</a:t>
            </a: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33653"/>
            <a:ext cx="8629650" cy="267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152400"/>
            <a:ext cx="8229600" cy="1143000"/>
          </a:xfrm>
        </p:spPr>
        <p:txBody>
          <a:bodyPr>
            <a:normAutofit/>
          </a:bodyPr>
          <a:lstStyle/>
          <a:p>
            <a:r>
              <a:rPr lang="en-US" dirty="0" smtClean="0"/>
              <a:t>End of AzMERIT Testing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4" y="762000"/>
            <a:ext cx="863600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1673" y="3924127"/>
            <a:ext cx="7086600" cy="2954655"/>
          </a:xfrm>
          <a:prstGeom prst="rect">
            <a:avLst/>
          </a:prstGeom>
        </p:spPr>
        <p:txBody>
          <a:bodyPr wrap="square">
            <a:spAutoFit/>
          </a:bodyPr>
          <a:lstStyle/>
          <a:p>
            <a:r>
              <a:rPr lang="en-US" sz="2400" dirty="0" smtClean="0"/>
              <a:t>*verify </a:t>
            </a:r>
            <a:r>
              <a:rPr lang="en-US" sz="2400" dirty="0"/>
              <a:t>that the student has submitted his or her </a:t>
            </a:r>
            <a:r>
              <a:rPr lang="en-US" sz="2400" dirty="0" smtClean="0"/>
              <a:t>test (Interface)</a:t>
            </a:r>
          </a:p>
          <a:p>
            <a:r>
              <a:rPr lang="en-US" sz="2400" dirty="0" smtClean="0"/>
              <a:t>*collect </a:t>
            </a:r>
            <a:r>
              <a:rPr lang="en-US" sz="2400" dirty="0"/>
              <a:t>any scratch </a:t>
            </a:r>
            <a:r>
              <a:rPr lang="en-US" sz="2400" dirty="0" smtClean="0"/>
              <a:t>paper</a:t>
            </a:r>
            <a:endParaRPr lang="en-US" sz="2400" dirty="0"/>
          </a:p>
          <a:p>
            <a:r>
              <a:rPr lang="en-US" sz="2400" dirty="0" smtClean="0"/>
              <a:t>*once finished then students will read or do classwork silently </a:t>
            </a:r>
          </a:p>
          <a:p>
            <a:r>
              <a:rPr lang="en-US" sz="2400" dirty="0" smtClean="0"/>
              <a:t>MAY NOT USE THE COMPUTER until the end of testing</a:t>
            </a:r>
          </a:p>
          <a:p>
            <a:endParaRPr lang="en-US" dirty="0"/>
          </a:p>
        </p:txBody>
      </p:sp>
      <p:cxnSp>
        <p:nvCxnSpPr>
          <p:cNvPr id="5" name="Straight Connector 4"/>
          <p:cNvCxnSpPr/>
          <p:nvPr/>
        </p:nvCxnSpPr>
        <p:spPr>
          <a:xfrm>
            <a:off x="5410200" y="137160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799359" y="1676400"/>
            <a:ext cx="20193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739245" y="2819400"/>
            <a:ext cx="29718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126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for </a:t>
            </a:r>
            <a:r>
              <a:rPr lang="en-US" dirty="0" smtClean="0"/>
              <a:t>Azmerit</a:t>
            </a:r>
            <a:r>
              <a:rPr lang="en-US" dirty="0" smtClean="0"/>
              <a:t> </a:t>
            </a:r>
            <a:endParaRPr lang="en-US" dirty="0"/>
          </a:p>
        </p:txBody>
      </p:sp>
    </p:spTree>
    <p:extLst>
      <p:ext uri="{BB962C8B-B14F-4D97-AF65-F5344CB8AC3E}">
        <p14:creationId xmlns:p14="http://schemas.microsoft.com/office/powerpoint/2010/main" val="132434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229600" cy="990600"/>
          </a:xfrm>
        </p:spPr>
        <p:txBody>
          <a:bodyPr>
            <a:noAutofit/>
          </a:bodyPr>
          <a:lstStyle/>
          <a:p>
            <a:r>
              <a:rPr lang="en-US" sz="2400" dirty="0" smtClean="0">
                <a:effectLst/>
              </a:rPr>
              <a:t>Friday April </a:t>
            </a:r>
            <a:r>
              <a:rPr lang="en-US" sz="2400" dirty="0" smtClean="0">
                <a:effectLst/>
              </a:rPr>
              <a:t>6</a:t>
            </a:r>
            <a:r>
              <a:rPr lang="en-US" sz="2400" baseline="30000" dirty="0" smtClean="0">
                <a:effectLst/>
              </a:rPr>
              <a:t>th</a:t>
            </a:r>
            <a:r>
              <a:rPr lang="en-US" sz="2400" dirty="0" smtClean="0">
                <a:effectLst/>
              </a:rPr>
              <a:t> </a:t>
            </a:r>
            <a:r>
              <a:rPr lang="en-US" sz="2400" dirty="0" smtClean="0">
                <a:effectLst/>
              </a:rPr>
              <a:t>3:00-3:30 Cluster Room</a:t>
            </a:r>
            <a:r>
              <a:rPr lang="en-US" sz="2400" dirty="0">
                <a:effectLst/>
              </a:rPr>
              <a:t/>
            </a:r>
            <a:br>
              <a:rPr lang="en-US" sz="2400" dirty="0">
                <a:effectLst/>
              </a:rPr>
            </a:br>
            <a:endParaRPr lang="en-US" sz="2400" dirty="0">
              <a:effectLst/>
            </a:endParaRPr>
          </a:p>
        </p:txBody>
      </p:sp>
      <p:sp>
        <p:nvSpPr>
          <p:cNvPr id="3" name="Rectangle 2"/>
          <p:cNvSpPr/>
          <p:nvPr/>
        </p:nvSpPr>
        <p:spPr>
          <a:xfrm>
            <a:off x="-62345" y="1676400"/>
            <a:ext cx="2819400" cy="2585323"/>
          </a:xfrm>
          <a:prstGeom prst="rect">
            <a:avLst/>
          </a:prstGeom>
        </p:spPr>
        <p:txBody>
          <a:bodyPr wrap="square">
            <a:spAutoFit/>
          </a:bodyPr>
          <a:lstStyle/>
          <a:p>
            <a:r>
              <a:rPr lang="en-US" dirty="0"/>
              <a:t>*Launch the AzMERIT Secure Browser on each student Chromebook</a:t>
            </a:r>
            <a:br>
              <a:rPr lang="en-US" dirty="0"/>
            </a:br>
            <a:r>
              <a:rPr lang="en-US" dirty="0"/>
              <a:t>*Write the Session ID clearly on the board</a:t>
            </a:r>
            <a:br>
              <a:rPr lang="en-US" dirty="0"/>
            </a:br>
            <a:r>
              <a:rPr lang="en-US" dirty="0"/>
              <a:t>*Post “Testing Do Not Disturb Sign”</a:t>
            </a:r>
            <a:br>
              <a:rPr lang="en-US" dirty="0"/>
            </a:br>
            <a:r>
              <a:rPr lang="en-US" dirty="0"/>
              <a:t>*Distribute testing tickets</a:t>
            </a:r>
            <a:br>
              <a:rPr lang="en-US" dirty="0"/>
            </a:br>
            <a:r>
              <a:rPr lang="en-US" dirty="0"/>
              <a:t>*Distribute Scratch Paper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691" y="1000721"/>
            <a:ext cx="6110713" cy="570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15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Overview</a:t>
            </a:r>
            <a:endParaRPr lang="en-US" dirty="0"/>
          </a:p>
        </p:txBody>
      </p:sp>
      <p:sp>
        <p:nvSpPr>
          <p:cNvPr id="5" name="TextBox 4"/>
          <p:cNvSpPr txBox="1"/>
          <p:nvPr/>
        </p:nvSpPr>
        <p:spPr>
          <a:xfrm>
            <a:off x="457200" y="685800"/>
            <a:ext cx="8458200" cy="3970318"/>
          </a:xfrm>
          <a:prstGeom prst="rect">
            <a:avLst/>
          </a:prstGeom>
          <a:noFill/>
        </p:spPr>
        <p:txBody>
          <a:bodyPr wrap="square" rtlCol="0">
            <a:spAutoFit/>
          </a:bodyPr>
          <a:lstStyle/>
          <a:p>
            <a:r>
              <a:rPr lang="en-US" sz="3600" dirty="0" smtClean="0"/>
              <a:t>*verify </a:t>
            </a:r>
            <a:r>
              <a:rPr lang="en-US" sz="3600" dirty="0"/>
              <a:t>all of your homeroom students are ready for testing (test ticket)</a:t>
            </a:r>
          </a:p>
          <a:p>
            <a:r>
              <a:rPr lang="en-US" sz="3600" dirty="0" smtClean="0"/>
              <a:t>*review </a:t>
            </a:r>
            <a:r>
              <a:rPr lang="en-US" sz="3600" dirty="0"/>
              <a:t>responsibilities of Test Administrator including training and test security</a:t>
            </a:r>
          </a:p>
          <a:p>
            <a:r>
              <a:rPr lang="en-US" sz="3600" dirty="0" smtClean="0"/>
              <a:t>*discuss </a:t>
            </a:r>
            <a:r>
              <a:rPr lang="en-US" sz="3600" dirty="0"/>
              <a:t>ways to support before, during, and after </a:t>
            </a:r>
            <a:r>
              <a:rPr lang="en-US" sz="3600" dirty="0" smtClean="0"/>
              <a:t>testing</a:t>
            </a:r>
            <a:endParaRPr lang="en-US" sz="3600" dirty="0"/>
          </a:p>
        </p:txBody>
      </p:sp>
    </p:spTree>
    <p:extLst>
      <p:ext uri="{BB962C8B-B14F-4D97-AF65-F5344CB8AC3E}">
        <p14:creationId xmlns:p14="http://schemas.microsoft.com/office/powerpoint/2010/main" val="93718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Responsibilities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6242"/>
            <a:ext cx="8610600" cy="340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876800" y="4876800"/>
            <a:ext cx="457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a:xfrm>
            <a:off x="4681854" y="4114800"/>
            <a:ext cx="457200" cy="0"/>
          </a:xfrm>
          <a:prstGeom prst="line">
            <a:avLst/>
          </a:prstGeom>
        </p:spPr>
        <p:style>
          <a:lnRef idx="3">
            <a:schemeClr val="accent6"/>
          </a:lnRef>
          <a:fillRef idx="0">
            <a:schemeClr val="accent6"/>
          </a:fillRef>
          <a:effectRef idx="2">
            <a:schemeClr val="accent6"/>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5867400"/>
            <a:ext cx="83439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1910079" cy="238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1225" y="4681622"/>
            <a:ext cx="3886200" cy="106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076700" y="3810000"/>
            <a:ext cx="4572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272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Testing Schedule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238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60" y="6172200"/>
            <a:ext cx="82010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343400" y="2209800"/>
            <a:ext cx="381000" cy="0"/>
          </a:xfrm>
          <a:prstGeom prst="line">
            <a:avLst/>
          </a:prstGeom>
        </p:spPr>
        <p:style>
          <a:lnRef idx="2">
            <a:schemeClr val="accent5"/>
          </a:lnRef>
          <a:fillRef idx="0">
            <a:schemeClr val="accent5"/>
          </a:fillRef>
          <a:effectRef idx="1">
            <a:schemeClr val="accent5"/>
          </a:effectRef>
          <a:fontRef idx="minor">
            <a:schemeClr val="tx1"/>
          </a:fontRef>
        </p:style>
      </p:cxnSp>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962400"/>
            <a:ext cx="1633510" cy="203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4198307"/>
            <a:ext cx="4800600" cy="523220"/>
          </a:xfrm>
          <a:prstGeom prst="rect">
            <a:avLst/>
          </a:prstGeom>
          <a:noFill/>
        </p:spPr>
        <p:txBody>
          <a:bodyPr wrap="square" rtlCol="0">
            <a:spAutoFit/>
          </a:bodyPr>
          <a:lstStyle/>
          <a:p>
            <a:r>
              <a:rPr lang="en-US" sz="2800" dirty="0" smtClean="0"/>
              <a:t>*Test in your subject areas </a:t>
            </a:r>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327791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Testing Schedule</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2" y="6496050"/>
            <a:ext cx="8324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59" y="152400"/>
            <a:ext cx="85820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32" y="3425868"/>
            <a:ext cx="1900520" cy="297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444657"/>
            <a:ext cx="1906771" cy="295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1096" y="3418561"/>
            <a:ext cx="1963563" cy="305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109515"/>
            <a:ext cx="2343168" cy="167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05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Help with Make-ups</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2" y="6496050"/>
            <a:ext cx="8324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8327" y="762000"/>
            <a:ext cx="8769926" cy="954107"/>
          </a:xfrm>
          <a:prstGeom prst="rect">
            <a:avLst/>
          </a:prstGeom>
          <a:noFill/>
        </p:spPr>
        <p:txBody>
          <a:bodyPr wrap="square" rtlCol="0">
            <a:spAutoFit/>
          </a:bodyPr>
          <a:lstStyle/>
          <a:p>
            <a:r>
              <a:rPr lang="en-US" sz="2800" dirty="0" smtClean="0"/>
              <a:t>Please fill out Google Doc for EACH Session and Teacher Name (look at bottom TAB for grade level)</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106"/>
          <a:stretch/>
        </p:blipFill>
        <p:spPr>
          <a:xfrm>
            <a:off x="185905" y="1716107"/>
            <a:ext cx="8566157" cy="1844458"/>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442" y="3674321"/>
            <a:ext cx="7905750" cy="242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76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817" y="0"/>
            <a:ext cx="8229600" cy="1143000"/>
          </a:xfrm>
        </p:spPr>
        <p:txBody>
          <a:bodyPr/>
          <a:lstStyle/>
          <a:p>
            <a:r>
              <a:rPr lang="en-US" dirty="0" smtClean="0"/>
              <a:t>Test Materials</a:t>
            </a:r>
            <a:endParaRPr lang="en-US" dirty="0"/>
          </a:p>
        </p:txBody>
      </p:sp>
      <p:sp>
        <p:nvSpPr>
          <p:cNvPr id="3" name="TextBox 2"/>
          <p:cNvSpPr txBox="1"/>
          <p:nvPr/>
        </p:nvSpPr>
        <p:spPr>
          <a:xfrm>
            <a:off x="104342" y="2410480"/>
            <a:ext cx="8617526" cy="523220"/>
          </a:xfrm>
          <a:prstGeom prst="rect">
            <a:avLst/>
          </a:prstGeom>
          <a:noFill/>
        </p:spPr>
        <p:txBody>
          <a:bodyPr wrap="square" rtlCol="0">
            <a:spAutoFit/>
          </a:bodyPr>
          <a:lstStyle/>
          <a:p>
            <a:r>
              <a:rPr lang="en-US" sz="2800" dirty="0" smtClean="0"/>
              <a:t>Please POST “Testing- Do Not Disturb Sign” on door</a:t>
            </a:r>
            <a:endParaRPr lang="en-US" sz="2800" dirty="0"/>
          </a:p>
        </p:txBody>
      </p:sp>
      <p:sp>
        <p:nvSpPr>
          <p:cNvPr id="9" name="TextBox 8"/>
          <p:cNvSpPr txBox="1"/>
          <p:nvPr/>
        </p:nvSpPr>
        <p:spPr>
          <a:xfrm>
            <a:off x="138547" y="4572000"/>
            <a:ext cx="7620000" cy="954107"/>
          </a:xfrm>
          <a:prstGeom prst="rect">
            <a:avLst/>
          </a:prstGeom>
          <a:noFill/>
        </p:spPr>
        <p:txBody>
          <a:bodyPr wrap="square" rtlCol="0">
            <a:spAutoFit/>
          </a:bodyPr>
          <a:lstStyle/>
          <a:p>
            <a:r>
              <a:rPr lang="en-US" sz="2800" b="1" dirty="0" smtClean="0">
                <a:solidFill>
                  <a:srgbClr val="FF0000"/>
                </a:solidFill>
              </a:rPr>
              <a:t>Scratch Paper is </a:t>
            </a:r>
            <a:r>
              <a:rPr lang="en-US" sz="2800" b="1" dirty="0" smtClean="0">
                <a:solidFill>
                  <a:srgbClr val="FF0000"/>
                </a:solidFill>
              </a:rPr>
              <a:t>allowed</a:t>
            </a:r>
            <a:r>
              <a:rPr lang="en-US" sz="2800" b="1" dirty="0" smtClean="0">
                <a:solidFill>
                  <a:srgbClr val="FF0000"/>
                </a:solidFill>
              </a:rPr>
              <a:t> </a:t>
            </a:r>
            <a:r>
              <a:rPr lang="en-US" sz="2800" b="1" dirty="0" smtClean="0">
                <a:solidFill>
                  <a:srgbClr val="FF0000"/>
                </a:solidFill>
              </a:rPr>
              <a:t>for </a:t>
            </a:r>
            <a:r>
              <a:rPr lang="en-US" sz="2800" b="1" dirty="0" smtClean="0">
                <a:solidFill>
                  <a:srgbClr val="FF0000"/>
                </a:solidFill>
              </a:rPr>
              <a:t>all sections of AzMERIT </a:t>
            </a:r>
            <a:r>
              <a:rPr lang="en-US" sz="2800" dirty="0" smtClean="0"/>
              <a:t>(plain</a:t>
            </a:r>
            <a:r>
              <a:rPr lang="en-US" sz="2800" dirty="0" smtClean="0"/>
              <a:t>, lined, or </a:t>
            </a:r>
            <a:r>
              <a:rPr lang="en-US" sz="2800" dirty="0" smtClean="0"/>
              <a:t>graph)</a:t>
            </a:r>
            <a:endParaRPr lang="en-US" sz="2800" dirty="0" smtClean="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27512">
            <a:off x="6655870" y="4169533"/>
            <a:ext cx="28765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207">
            <a:off x="5912083" y="5066203"/>
            <a:ext cx="1054487" cy="128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38547" y="1215947"/>
            <a:ext cx="8617526" cy="523220"/>
          </a:xfrm>
          <a:prstGeom prst="rect">
            <a:avLst/>
          </a:prstGeom>
          <a:noFill/>
        </p:spPr>
        <p:txBody>
          <a:bodyPr wrap="square" rtlCol="0">
            <a:spAutoFit/>
          </a:bodyPr>
          <a:lstStyle/>
          <a:p>
            <a:r>
              <a:rPr lang="en-US" sz="2800" dirty="0" smtClean="0"/>
              <a:t>TA’s must have copy of manual</a:t>
            </a:r>
            <a:endParaRPr lang="en-US" sz="2800" dirty="0"/>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7418" y="129429"/>
            <a:ext cx="1124382" cy="145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96463">
            <a:off x="4902284" y="5644842"/>
            <a:ext cx="788705" cy="75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5668" y="1042274"/>
            <a:ext cx="2588332" cy="134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1" y="1688727"/>
            <a:ext cx="685800" cy="184666"/>
          </a:xfrm>
          <a:prstGeom prst="rect">
            <a:avLst/>
          </a:prstGeom>
          <a:solidFill>
            <a:schemeClr val="tx1"/>
          </a:solidFill>
        </p:spPr>
        <p:txBody>
          <a:bodyPr wrap="square" rtlCol="0">
            <a:spAutoFit/>
          </a:bodyPr>
          <a:lstStyle/>
          <a:p>
            <a:endParaRPr lang="en-US" dirty="0"/>
          </a:p>
        </p:txBody>
      </p:sp>
      <p:sp>
        <p:nvSpPr>
          <p:cNvPr id="18" name="TextBox 17"/>
          <p:cNvSpPr txBox="1"/>
          <p:nvPr/>
        </p:nvSpPr>
        <p:spPr>
          <a:xfrm>
            <a:off x="7162801" y="1820345"/>
            <a:ext cx="685800" cy="184666"/>
          </a:xfrm>
          <a:prstGeom prst="rect">
            <a:avLst/>
          </a:prstGeom>
          <a:solidFill>
            <a:schemeClr val="tx1"/>
          </a:solidFill>
        </p:spPr>
        <p:txBody>
          <a:bodyPr wrap="square" rtlCol="0">
            <a:spAutoFit/>
          </a:bodyPr>
          <a:lstStyle/>
          <a:p>
            <a:endParaRPr lang="en-US" dirty="0"/>
          </a:p>
        </p:txBody>
      </p:sp>
      <p:sp>
        <p:nvSpPr>
          <p:cNvPr id="19" name="TextBox 18"/>
          <p:cNvSpPr txBox="1"/>
          <p:nvPr/>
        </p:nvSpPr>
        <p:spPr>
          <a:xfrm>
            <a:off x="8094145" y="2005011"/>
            <a:ext cx="685800" cy="184666"/>
          </a:xfrm>
          <a:prstGeom prst="rect">
            <a:avLst/>
          </a:prstGeom>
          <a:solidFill>
            <a:schemeClr val="tx1"/>
          </a:solidFill>
        </p:spPr>
        <p:txBody>
          <a:bodyPr wrap="square" rtlCol="0">
            <a:spAutoFit/>
          </a:bodyPr>
          <a:lstStyle/>
          <a:p>
            <a:endParaRPr lang="en-US" dirty="0"/>
          </a:p>
        </p:txBody>
      </p:sp>
      <p:sp>
        <p:nvSpPr>
          <p:cNvPr id="20" name="TextBox 19"/>
          <p:cNvSpPr txBox="1"/>
          <p:nvPr/>
        </p:nvSpPr>
        <p:spPr>
          <a:xfrm>
            <a:off x="6819901" y="2057400"/>
            <a:ext cx="685800" cy="184666"/>
          </a:xfrm>
          <a:prstGeom prst="rect">
            <a:avLst/>
          </a:prstGeom>
          <a:solidFill>
            <a:schemeClr val="tx1"/>
          </a:solidFill>
        </p:spPr>
        <p:txBody>
          <a:bodyPr wrap="square" rtlCol="0">
            <a:spAutoFit/>
          </a:bodyPr>
          <a:lstStyle/>
          <a:p>
            <a:endParaRPr lang="en-US" dirty="0"/>
          </a:p>
        </p:txBody>
      </p:sp>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81077">
            <a:off x="2004429" y="3288908"/>
            <a:ext cx="2035561" cy="104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970" y="6492918"/>
            <a:ext cx="74961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4864" y="5049053"/>
            <a:ext cx="11906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36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44" y="152400"/>
            <a:ext cx="8229600" cy="1143000"/>
          </a:xfrm>
        </p:spPr>
        <p:txBody>
          <a:bodyPr>
            <a:normAutofit fontScale="90000"/>
          </a:bodyPr>
          <a:lstStyle/>
          <a:p>
            <a:r>
              <a:rPr lang="en-US" dirty="0" smtClean="0"/>
              <a:t>Use of Unacceptable Resources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9" y="1596720"/>
            <a:ext cx="9048215" cy="4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44" y="2362200"/>
            <a:ext cx="8685484"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392121"/>
            <a:ext cx="2514600" cy="247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526063"/>
            <a:ext cx="2216552"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44" y="3286747"/>
            <a:ext cx="2328002" cy="268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13" y="6172200"/>
            <a:ext cx="75533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046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3325</TotalTime>
  <Words>1044</Words>
  <Application>Microsoft Office PowerPoint</Application>
  <PresentationFormat>On-screen Show (4:3)</PresentationFormat>
  <Paragraphs>113</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All about Azmerit </vt:lpstr>
      <vt:lpstr>Ticket In</vt:lpstr>
      <vt:lpstr>Overview</vt:lpstr>
      <vt:lpstr>Responsibilities</vt:lpstr>
      <vt:lpstr>Testing Schedule</vt:lpstr>
      <vt:lpstr>Testing Schedule</vt:lpstr>
      <vt:lpstr>Help with Make-ups</vt:lpstr>
      <vt:lpstr>Test Materials</vt:lpstr>
      <vt:lpstr>Use of Unacceptable Resources</vt:lpstr>
      <vt:lpstr>Testing Accommodations</vt:lpstr>
      <vt:lpstr>Testing Accommodations</vt:lpstr>
      <vt:lpstr>Before AzMERIT Administration</vt:lpstr>
      <vt:lpstr>Prepare the Room</vt:lpstr>
      <vt:lpstr>Other Ways to be Encourages</vt:lpstr>
      <vt:lpstr>Preparing the Room (Cont)</vt:lpstr>
      <vt:lpstr>During AzMERIT Administration</vt:lpstr>
      <vt:lpstr>Preparing for Computer-Based Testing</vt:lpstr>
      <vt:lpstr>Monitoring Student Testing </vt:lpstr>
      <vt:lpstr>Breaks DURING Testing</vt:lpstr>
      <vt:lpstr>Students Who need Additional Time</vt:lpstr>
      <vt:lpstr>Students Who Leave DURING testing</vt:lpstr>
      <vt:lpstr>Field Test Items</vt:lpstr>
      <vt:lpstr>End of AzMERIT Testing</vt:lpstr>
      <vt:lpstr>Practicing for Azmerit </vt:lpstr>
      <vt:lpstr>Friday April 6th 3:00-3:30 Cluster Room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Azmerit testing</dc:title>
  <dc:creator>Angela Eaton</dc:creator>
  <cp:lastModifiedBy>Angela Eaton</cp:lastModifiedBy>
  <cp:revision>99</cp:revision>
  <dcterms:created xsi:type="dcterms:W3CDTF">2017-03-30T19:46:50Z</dcterms:created>
  <dcterms:modified xsi:type="dcterms:W3CDTF">2018-04-02T13:01:36Z</dcterms:modified>
</cp:coreProperties>
</file>