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9"/>
  </p:notesMasterIdLst>
  <p:sldIdLst>
    <p:sldId id="256" r:id="rId2"/>
    <p:sldId id="276" r:id="rId3"/>
    <p:sldId id="277" r:id="rId4"/>
    <p:sldId id="257" r:id="rId5"/>
    <p:sldId id="282" r:id="rId6"/>
    <p:sldId id="281" r:id="rId7"/>
    <p:sldId id="285" r:id="rId8"/>
    <p:sldId id="286" r:id="rId9"/>
    <p:sldId id="283" r:id="rId10"/>
    <p:sldId id="259" r:id="rId11"/>
    <p:sldId id="258" r:id="rId12"/>
    <p:sldId id="260" r:id="rId13"/>
    <p:sldId id="266" r:id="rId14"/>
    <p:sldId id="264" r:id="rId15"/>
    <p:sldId id="279" r:id="rId16"/>
    <p:sldId id="261" r:id="rId17"/>
    <p:sldId id="265" r:id="rId18"/>
    <p:sldId id="267" r:id="rId19"/>
    <p:sldId id="269" r:id="rId20"/>
    <p:sldId id="272" r:id="rId21"/>
    <p:sldId id="270" r:id="rId22"/>
    <p:sldId id="271" r:id="rId23"/>
    <p:sldId id="273" r:id="rId24"/>
    <p:sldId id="280" r:id="rId25"/>
    <p:sldId id="268" r:id="rId26"/>
    <p:sldId id="274" r:id="rId27"/>
    <p:sldId id="275"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6" d="100"/>
          <a:sy n="76" d="100"/>
        </p:scale>
        <p:origin x="-1206"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A95435C-0BBC-474A-BA88-1A428CE7920D}" type="datetimeFigureOut">
              <a:rPr lang="en-US" smtClean="0"/>
              <a:t>3/31/2019</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5DB6551-8D0F-43FD-BDBD-C2A25397B9C0}" type="slidenum">
              <a:rPr lang="en-US" smtClean="0"/>
              <a:t>‹#›</a:t>
            </a:fld>
            <a:endParaRPr lang="en-US" dirty="0"/>
          </a:p>
        </p:txBody>
      </p:sp>
    </p:spTree>
    <p:extLst>
      <p:ext uri="{BB962C8B-B14F-4D97-AF65-F5344CB8AC3E}">
        <p14:creationId xmlns:p14="http://schemas.microsoft.com/office/powerpoint/2010/main" val="23035071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5DB6551-8D0F-43FD-BDBD-C2A25397B9C0}" type="slidenum">
              <a:rPr lang="en-US" smtClean="0"/>
              <a:t>2</a:t>
            </a:fld>
            <a:endParaRPr lang="en-US" dirty="0"/>
          </a:p>
        </p:txBody>
      </p:sp>
    </p:spTree>
    <p:extLst>
      <p:ext uri="{BB962C8B-B14F-4D97-AF65-F5344CB8AC3E}">
        <p14:creationId xmlns:p14="http://schemas.microsoft.com/office/powerpoint/2010/main" val="4165103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Window</a:t>
            </a:r>
            <a:r>
              <a:rPr lang="en-US" baseline="0" dirty="0" smtClean="0"/>
              <a:t> closes earlier this year. Please be diligent to help support make-ups. The manual states that students can complete missed test in any order. However, the deadlines will be adhered first</a:t>
            </a:r>
            <a:endParaRPr lang="en-US" dirty="0"/>
          </a:p>
        </p:txBody>
      </p:sp>
      <p:sp>
        <p:nvSpPr>
          <p:cNvPr id="4" name="Slide Number Placeholder 3"/>
          <p:cNvSpPr>
            <a:spLocks noGrp="1"/>
          </p:cNvSpPr>
          <p:nvPr>
            <p:ph type="sldNum" sz="quarter" idx="10"/>
          </p:nvPr>
        </p:nvSpPr>
        <p:spPr/>
        <p:txBody>
          <a:bodyPr/>
          <a:lstStyle/>
          <a:p>
            <a:fld id="{55DB6551-8D0F-43FD-BDBD-C2A25397B9C0}" type="slidenum">
              <a:rPr lang="en-US" smtClean="0"/>
              <a:t>12</a:t>
            </a:fld>
            <a:endParaRPr lang="en-US" dirty="0"/>
          </a:p>
        </p:txBody>
      </p:sp>
    </p:spTree>
    <p:extLst>
      <p:ext uri="{BB962C8B-B14F-4D97-AF65-F5344CB8AC3E}">
        <p14:creationId xmlns:p14="http://schemas.microsoft.com/office/powerpoint/2010/main" val="4165103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5DB6551-8D0F-43FD-BDBD-C2A25397B9C0}" type="slidenum">
              <a:rPr lang="en-US" smtClean="0"/>
              <a:t>13</a:t>
            </a:fld>
            <a:endParaRPr lang="en-US" dirty="0"/>
          </a:p>
        </p:txBody>
      </p:sp>
    </p:spTree>
    <p:extLst>
      <p:ext uri="{BB962C8B-B14F-4D97-AF65-F5344CB8AC3E}">
        <p14:creationId xmlns:p14="http://schemas.microsoft.com/office/powerpoint/2010/main" val="4165103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page 6 of</a:t>
            </a:r>
            <a:r>
              <a:rPr lang="en-US" baseline="0" dirty="0" smtClean="0"/>
              <a:t> Testing Manual- </a:t>
            </a:r>
            <a:r>
              <a:rPr lang="en-US" dirty="0" smtClean="0"/>
              <a:t>K-2 students have created posters for your students to ENCOURAGE</a:t>
            </a:r>
            <a:r>
              <a:rPr lang="en-US" baseline="0" dirty="0" smtClean="0"/>
              <a:t> your students SEE Google Doc for K-2 Classroom that has adopted you</a:t>
            </a:r>
            <a:endParaRPr lang="en-US" dirty="0"/>
          </a:p>
        </p:txBody>
      </p:sp>
      <p:sp>
        <p:nvSpPr>
          <p:cNvPr id="4" name="Slide Number Placeholder 3"/>
          <p:cNvSpPr>
            <a:spLocks noGrp="1"/>
          </p:cNvSpPr>
          <p:nvPr>
            <p:ph type="sldNum" sz="quarter" idx="10"/>
          </p:nvPr>
        </p:nvSpPr>
        <p:spPr/>
        <p:txBody>
          <a:bodyPr/>
          <a:lstStyle/>
          <a:p>
            <a:fld id="{55DB6551-8D0F-43FD-BDBD-C2A25397B9C0}" type="slidenum">
              <a:rPr lang="en-US" smtClean="0"/>
              <a:t>14</a:t>
            </a:fld>
            <a:endParaRPr lang="en-US" dirty="0"/>
          </a:p>
        </p:txBody>
      </p:sp>
    </p:spTree>
    <p:extLst>
      <p:ext uri="{BB962C8B-B14F-4D97-AF65-F5344CB8AC3E}">
        <p14:creationId xmlns:p14="http://schemas.microsoft.com/office/powerpoint/2010/main" val="4165103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page 6 of</a:t>
            </a:r>
            <a:r>
              <a:rPr lang="en-US" baseline="0" dirty="0" smtClean="0"/>
              <a:t> Testing Manual- </a:t>
            </a:r>
            <a:r>
              <a:rPr lang="en-US" dirty="0" smtClean="0"/>
              <a:t>K-2 students have created posters for your students to ENCOURAGE</a:t>
            </a:r>
            <a:r>
              <a:rPr lang="en-US" baseline="0" dirty="0" smtClean="0"/>
              <a:t> your students SEE Google Doc for K-2 Classroom that has adopted you</a:t>
            </a:r>
            <a:endParaRPr lang="en-US" dirty="0"/>
          </a:p>
        </p:txBody>
      </p:sp>
      <p:sp>
        <p:nvSpPr>
          <p:cNvPr id="4" name="Slide Number Placeholder 3"/>
          <p:cNvSpPr>
            <a:spLocks noGrp="1"/>
          </p:cNvSpPr>
          <p:nvPr>
            <p:ph type="sldNum" sz="quarter" idx="10"/>
          </p:nvPr>
        </p:nvSpPr>
        <p:spPr/>
        <p:txBody>
          <a:bodyPr/>
          <a:lstStyle/>
          <a:p>
            <a:fld id="{55DB6551-8D0F-43FD-BDBD-C2A25397B9C0}" type="slidenum">
              <a:rPr lang="en-US" smtClean="0"/>
              <a:t>15</a:t>
            </a:fld>
            <a:endParaRPr lang="en-US" dirty="0"/>
          </a:p>
        </p:txBody>
      </p:sp>
    </p:spTree>
    <p:extLst>
      <p:ext uri="{BB962C8B-B14F-4D97-AF65-F5344CB8AC3E}">
        <p14:creationId xmlns:p14="http://schemas.microsoft.com/office/powerpoint/2010/main" val="4165103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page 4 of Testing Manual- states</a:t>
            </a:r>
            <a:r>
              <a:rPr lang="en-US" baseline="0" dirty="0" smtClean="0"/>
              <a:t> all TA’s must have electronic copy (online or my website).</a:t>
            </a:r>
            <a:r>
              <a:rPr lang="en-US" dirty="0" smtClean="0"/>
              <a:t> New</a:t>
            </a:r>
            <a:r>
              <a:rPr lang="en-US" baseline="0" dirty="0" smtClean="0"/>
              <a:t> this year- scratch paper is allowed for all sections of AzMERIT. </a:t>
            </a:r>
            <a:r>
              <a:rPr lang="en-US" dirty="0" smtClean="0"/>
              <a:t>If you need Pencils</a:t>
            </a:r>
            <a:r>
              <a:rPr lang="en-US" baseline="0" dirty="0" smtClean="0"/>
              <a:t> or scratch paper then please let me know prior to testing. Calculators are prohibited. Under Universal Accommodations- students of CBT may opt to use a paper dictionary or thesaurus during testing rather than online tool in WRITING section of AzMERIT</a:t>
            </a:r>
            <a:endParaRPr lang="en-US" dirty="0"/>
          </a:p>
        </p:txBody>
      </p:sp>
      <p:sp>
        <p:nvSpPr>
          <p:cNvPr id="4" name="Slide Number Placeholder 3"/>
          <p:cNvSpPr>
            <a:spLocks noGrp="1"/>
          </p:cNvSpPr>
          <p:nvPr>
            <p:ph type="sldNum" sz="quarter" idx="10"/>
          </p:nvPr>
        </p:nvSpPr>
        <p:spPr/>
        <p:txBody>
          <a:bodyPr/>
          <a:lstStyle/>
          <a:p>
            <a:fld id="{55DB6551-8D0F-43FD-BDBD-C2A25397B9C0}" type="slidenum">
              <a:rPr lang="en-US" smtClean="0"/>
              <a:t>16</a:t>
            </a:fld>
            <a:endParaRPr lang="en-US" dirty="0"/>
          </a:p>
        </p:txBody>
      </p:sp>
    </p:spTree>
    <p:extLst>
      <p:ext uri="{BB962C8B-B14F-4D97-AF65-F5344CB8AC3E}">
        <p14:creationId xmlns:p14="http://schemas.microsoft.com/office/powerpoint/2010/main" val="4165103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page 7 of</a:t>
            </a:r>
            <a:r>
              <a:rPr lang="en-US" baseline="0" dirty="0" smtClean="0"/>
              <a:t> Testing Manual- Be aware that the student sign-in screen should be showing when students enter room to take the test</a:t>
            </a:r>
            <a:endParaRPr lang="en-US" dirty="0"/>
          </a:p>
        </p:txBody>
      </p:sp>
      <p:sp>
        <p:nvSpPr>
          <p:cNvPr id="4" name="Slide Number Placeholder 3"/>
          <p:cNvSpPr>
            <a:spLocks noGrp="1"/>
          </p:cNvSpPr>
          <p:nvPr>
            <p:ph type="sldNum" sz="quarter" idx="10"/>
          </p:nvPr>
        </p:nvSpPr>
        <p:spPr/>
        <p:txBody>
          <a:bodyPr/>
          <a:lstStyle/>
          <a:p>
            <a:fld id="{55DB6551-8D0F-43FD-BDBD-C2A25397B9C0}" type="slidenum">
              <a:rPr lang="en-US" smtClean="0"/>
              <a:t>17</a:t>
            </a:fld>
            <a:endParaRPr lang="en-US" dirty="0"/>
          </a:p>
        </p:txBody>
      </p:sp>
    </p:spTree>
    <p:extLst>
      <p:ext uri="{BB962C8B-B14F-4D97-AF65-F5344CB8AC3E}">
        <p14:creationId xmlns:p14="http://schemas.microsoft.com/office/powerpoint/2010/main" val="4165103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5DB6551-8D0F-43FD-BDBD-C2A25397B9C0}" type="slidenum">
              <a:rPr lang="en-US" smtClean="0"/>
              <a:t>18</a:t>
            </a:fld>
            <a:endParaRPr lang="en-US" dirty="0"/>
          </a:p>
        </p:txBody>
      </p:sp>
    </p:spTree>
    <p:extLst>
      <p:ext uri="{BB962C8B-B14F-4D97-AF65-F5344CB8AC3E}">
        <p14:creationId xmlns:p14="http://schemas.microsoft.com/office/powerpoint/2010/main" val="4165103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page 16 of</a:t>
            </a:r>
            <a:r>
              <a:rPr lang="en-US" baseline="0" dirty="0" smtClean="0"/>
              <a:t> Testing Manual- Be sure to TAB these pages for CBT only</a:t>
            </a:r>
            <a:endParaRPr lang="en-US" dirty="0"/>
          </a:p>
        </p:txBody>
      </p:sp>
      <p:sp>
        <p:nvSpPr>
          <p:cNvPr id="4" name="Slide Number Placeholder 3"/>
          <p:cNvSpPr>
            <a:spLocks noGrp="1"/>
          </p:cNvSpPr>
          <p:nvPr>
            <p:ph type="sldNum" sz="quarter" idx="10"/>
          </p:nvPr>
        </p:nvSpPr>
        <p:spPr/>
        <p:txBody>
          <a:bodyPr/>
          <a:lstStyle/>
          <a:p>
            <a:fld id="{55DB6551-8D0F-43FD-BDBD-C2A25397B9C0}" type="slidenum">
              <a:rPr lang="en-US" smtClean="0"/>
              <a:t>19</a:t>
            </a:fld>
            <a:endParaRPr lang="en-US" dirty="0"/>
          </a:p>
        </p:txBody>
      </p:sp>
    </p:spTree>
    <p:extLst>
      <p:ext uri="{BB962C8B-B14F-4D97-AF65-F5344CB8AC3E}">
        <p14:creationId xmlns:p14="http://schemas.microsoft.com/office/powerpoint/2010/main" val="4165103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page 11 of</a:t>
            </a:r>
            <a:r>
              <a:rPr lang="en-US" baseline="0" dirty="0" smtClean="0"/>
              <a:t> Testing Manual-continuously move around room to ensure using appropriate testing materials and resources</a:t>
            </a:r>
            <a:endParaRPr lang="en-US" dirty="0"/>
          </a:p>
        </p:txBody>
      </p:sp>
      <p:sp>
        <p:nvSpPr>
          <p:cNvPr id="4" name="Slide Number Placeholder 3"/>
          <p:cNvSpPr>
            <a:spLocks noGrp="1"/>
          </p:cNvSpPr>
          <p:nvPr>
            <p:ph type="sldNum" sz="quarter" idx="10"/>
          </p:nvPr>
        </p:nvSpPr>
        <p:spPr/>
        <p:txBody>
          <a:bodyPr/>
          <a:lstStyle/>
          <a:p>
            <a:fld id="{55DB6551-8D0F-43FD-BDBD-C2A25397B9C0}" type="slidenum">
              <a:rPr lang="en-US" smtClean="0"/>
              <a:t>20</a:t>
            </a:fld>
            <a:endParaRPr lang="en-US" dirty="0"/>
          </a:p>
        </p:txBody>
      </p:sp>
    </p:spTree>
    <p:extLst>
      <p:ext uri="{BB962C8B-B14F-4D97-AF65-F5344CB8AC3E}">
        <p14:creationId xmlns:p14="http://schemas.microsoft.com/office/powerpoint/2010/main" val="4165103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page 9 of</a:t>
            </a:r>
            <a:r>
              <a:rPr lang="en-US" baseline="0" dirty="0" smtClean="0"/>
              <a:t> Testing Manual- Individual students may use restroom…must pause test and then log back in. </a:t>
            </a:r>
            <a:endParaRPr lang="en-US" baseline="0" dirty="0" smtClean="0"/>
          </a:p>
          <a:p>
            <a:r>
              <a:rPr lang="en-US" baseline="0" dirty="0" smtClean="0"/>
              <a:t>In years prior, the MAX pause time was 20 minutes. Asked test coordinator for clarification this year of max time of pause since it is not listed in Testing Coordinator manual or TA manual.</a:t>
            </a:r>
          </a:p>
          <a:p>
            <a:r>
              <a:rPr lang="en-US" baseline="0" dirty="0" smtClean="0"/>
              <a:t>1/8/2018</a:t>
            </a:r>
            <a:r>
              <a:rPr lang="en-US" sz="1200" b="0" i="0" kern="1200" dirty="0" smtClean="0">
                <a:solidFill>
                  <a:schemeClr val="tx1"/>
                </a:solidFill>
                <a:effectLst/>
                <a:latin typeface="+mn-lt"/>
                <a:ea typeface="+mn-ea"/>
                <a:cs typeface="+mn-cs"/>
              </a:rPr>
              <a:t>There should not be a significant pause for students. Typically a student will pause the test to use the restroom or move to another room to continue testing. This shouldn’t take more than 10-15 minutes. If a student needs to go to the nurse, he or she can pause the test for up to an hour or so if needed. The test administrator will need to keep the session open until the student submits the test.</a:t>
            </a:r>
          </a:p>
          <a:p>
            <a:r>
              <a:rPr lang="en-US" sz="1200" b="0" i="0" kern="1200" dirty="0" smtClean="0">
                <a:solidFill>
                  <a:schemeClr val="tx1"/>
                </a:solidFill>
                <a:effectLst/>
                <a:latin typeface="+mn-lt"/>
                <a:ea typeface="+mn-ea"/>
                <a:cs typeface="+mn-cs"/>
              </a:rPr>
              <a:t> </a:t>
            </a:r>
          </a:p>
          <a:p>
            <a:r>
              <a:rPr lang="en-US" sz="1200" b="0" i="0" kern="1200" dirty="0" smtClean="0">
                <a:solidFill>
                  <a:schemeClr val="tx1"/>
                </a:solidFill>
                <a:effectLst/>
                <a:latin typeface="+mn-lt"/>
                <a:ea typeface="+mn-ea"/>
                <a:cs typeface="+mn-cs"/>
              </a:rPr>
              <a:t>Margaret Bowerman</a:t>
            </a:r>
          </a:p>
          <a:p>
            <a:endParaRPr lang="en-US" dirty="0"/>
          </a:p>
        </p:txBody>
      </p:sp>
      <p:sp>
        <p:nvSpPr>
          <p:cNvPr id="4" name="Slide Number Placeholder 3"/>
          <p:cNvSpPr>
            <a:spLocks noGrp="1"/>
          </p:cNvSpPr>
          <p:nvPr>
            <p:ph type="sldNum" sz="quarter" idx="10"/>
          </p:nvPr>
        </p:nvSpPr>
        <p:spPr/>
        <p:txBody>
          <a:bodyPr/>
          <a:lstStyle/>
          <a:p>
            <a:fld id="{55DB6551-8D0F-43FD-BDBD-C2A25397B9C0}" type="slidenum">
              <a:rPr lang="en-US" smtClean="0"/>
              <a:t>21</a:t>
            </a:fld>
            <a:endParaRPr lang="en-US" dirty="0"/>
          </a:p>
        </p:txBody>
      </p:sp>
    </p:spTree>
    <p:extLst>
      <p:ext uri="{BB962C8B-B14F-4D97-AF65-F5344CB8AC3E}">
        <p14:creationId xmlns:p14="http://schemas.microsoft.com/office/powerpoint/2010/main" val="4165103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5DB6551-8D0F-43FD-BDBD-C2A25397B9C0}" type="slidenum">
              <a:rPr lang="en-US" smtClean="0"/>
              <a:t>3</a:t>
            </a:fld>
            <a:endParaRPr lang="en-US" dirty="0"/>
          </a:p>
        </p:txBody>
      </p:sp>
    </p:spTree>
    <p:extLst>
      <p:ext uri="{BB962C8B-B14F-4D97-AF65-F5344CB8AC3E}">
        <p14:creationId xmlns:p14="http://schemas.microsoft.com/office/powerpoint/2010/main" val="4165103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page 12</a:t>
            </a:r>
            <a:r>
              <a:rPr lang="en-US" baseline="0" dirty="0" smtClean="0"/>
              <a:t> </a:t>
            </a:r>
            <a:r>
              <a:rPr lang="en-US" dirty="0" smtClean="0"/>
              <a:t> of</a:t>
            </a:r>
            <a:r>
              <a:rPr lang="en-US" baseline="0" dirty="0" smtClean="0"/>
              <a:t> Testing Manual- Must be allowed to finish test—can go up to </a:t>
            </a:r>
            <a:r>
              <a:rPr lang="en-US" baseline="0" dirty="0" smtClean="0"/>
              <a:t>2:30 pm (3:00pm with parent permission)</a:t>
            </a:r>
          </a:p>
          <a:p>
            <a:r>
              <a:rPr lang="en-US" baseline="0" dirty="0" smtClean="0"/>
              <a:t>New this year- the 20 minute timeframe of movement has been removed</a:t>
            </a:r>
            <a:endParaRPr lang="en-US" baseline="0" dirty="0" smtClean="0"/>
          </a:p>
          <a:p>
            <a:endParaRPr lang="en-US" dirty="0">
              <a:solidFill>
                <a:schemeClr val="bg1"/>
              </a:solidFill>
            </a:endParaRPr>
          </a:p>
        </p:txBody>
      </p:sp>
      <p:sp>
        <p:nvSpPr>
          <p:cNvPr id="4" name="Slide Number Placeholder 3"/>
          <p:cNvSpPr>
            <a:spLocks noGrp="1"/>
          </p:cNvSpPr>
          <p:nvPr>
            <p:ph type="sldNum" sz="quarter" idx="10"/>
          </p:nvPr>
        </p:nvSpPr>
        <p:spPr/>
        <p:txBody>
          <a:bodyPr/>
          <a:lstStyle/>
          <a:p>
            <a:fld id="{55DB6551-8D0F-43FD-BDBD-C2A25397B9C0}" type="slidenum">
              <a:rPr lang="en-US" smtClean="0"/>
              <a:t>22</a:t>
            </a:fld>
            <a:endParaRPr lang="en-US" dirty="0"/>
          </a:p>
        </p:txBody>
      </p:sp>
    </p:spTree>
    <p:extLst>
      <p:ext uri="{BB962C8B-B14F-4D97-AF65-F5344CB8AC3E}">
        <p14:creationId xmlns:p14="http://schemas.microsoft.com/office/powerpoint/2010/main" val="4165103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page 11 of</a:t>
            </a:r>
            <a:r>
              <a:rPr lang="en-US" baseline="0" dirty="0" smtClean="0"/>
              <a:t> Testing Manual- Must be allowed to finish test—can go up to </a:t>
            </a:r>
            <a:r>
              <a:rPr lang="en-US" baseline="0" dirty="0" smtClean="0"/>
              <a:t>2:30 pm (3:00 with parent permission)</a:t>
            </a:r>
            <a:endParaRPr lang="en-US" baseline="0" dirty="0" smtClean="0"/>
          </a:p>
          <a:p>
            <a:endParaRPr lang="en-US" dirty="0">
              <a:solidFill>
                <a:schemeClr val="bg1"/>
              </a:solidFill>
            </a:endParaRPr>
          </a:p>
        </p:txBody>
      </p:sp>
      <p:sp>
        <p:nvSpPr>
          <p:cNvPr id="4" name="Slide Number Placeholder 3"/>
          <p:cNvSpPr>
            <a:spLocks noGrp="1"/>
          </p:cNvSpPr>
          <p:nvPr>
            <p:ph type="sldNum" sz="quarter" idx="10"/>
          </p:nvPr>
        </p:nvSpPr>
        <p:spPr/>
        <p:txBody>
          <a:bodyPr/>
          <a:lstStyle/>
          <a:p>
            <a:fld id="{55DB6551-8D0F-43FD-BDBD-C2A25397B9C0}" type="slidenum">
              <a:rPr lang="en-US" smtClean="0"/>
              <a:t>23</a:t>
            </a:fld>
            <a:endParaRPr lang="en-US" dirty="0"/>
          </a:p>
        </p:txBody>
      </p:sp>
    </p:spTree>
    <p:extLst>
      <p:ext uri="{BB962C8B-B14F-4D97-AF65-F5344CB8AC3E}">
        <p14:creationId xmlns:p14="http://schemas.microsoft.com/office/powerpoint/2010/main" val="4165103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page</a:t>
            </a:r>
            <a:r>
              <a:rPr lang="en-US" baseline="0" dirty="0" smtClean="0"/>
              <a:t> 9</a:t>
            </a:r>
            <a:r>
              <a:rPr lang="en-US" dirty="0" smtClean="0"/>
              <a:t> of</a:t>
            </a:r>
            <a:r>
              <a:rPr lang="en-US" baseline="0" dirty="0" smtClean="0"/>
              <a:t> Testing Manual- </a:t>
            </a:r>
            <a:endParaRPr lang="en-US" dirty="0">
              <a:solidFill>
                <a:schemeClr val="bg1"/>
              </a:solidFill>
            </a:endParaRPr>
          </a:p>
        </p:txBody>
      </p:sp>
      <p:sp>
        <p:nvSpPr>
          <p:cNvPr id="4" name="Slide Number Placeholder 3"/>
          <p:cNvSpPr>
            <a:spLocks noGrp="1"/>
          </p:cNvSpPr>
          <p:nvPr>
            <p:ph type="sldNum" sz="quarter" idx="10"/>
          </p:nvPr>
        </p:nvSpPr>
        <p:spPr/>
        <p:txBody>
          <a:bodyPr/>
          <a:lstStyle/>
          <a:p>
            <a:fld id="{55DB6551-8D0F-43FD-BDBD-C2A25397B9C0}" type="slidenum">
              <a:rPr lang="en-US" smtClean="0"/>
              <a:t>24</a:t>
            </a:fld>
            <a:endParaRPr lang="en-US" dirty="0"/>
          </a:p>
        </p:txBody>
      </p:sp>
    </p:spTree>
    <p:extLst>
      <p:ext uri="{BB962C8B-B14F-4D97-AF65-F5344CB8AC3E}">
        <p14:creationId xmlns:p14="http://schemas.microsoft.com/office/powerpoint/2010/main" val="4165103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Page </a:t>
            </a:r>
            <a:r>
              <a:rPr lang="en-US" dirty="0" smtClean="0"/>
              <a:t>12 </a:t>
            </a:r>
            <a:r>
              <a:rPr lang="en-US" dirty="0" smtClean="0"/>
              <a:t>of Testing</a:t>
            </a:r>
            <a:r>
              <a:rPr lang="en-US" baseline="0" dirty="0" smtClean="0"/>
              <a:t> Manual-</a:t>
            </a:r>
            <a:endParaRPr lang="en-US" dirty="0"/>
          </a:p>
        </p:txBody>
      </p:sp>
      <p:sp>
        <p:nvSpPr>
          <p:cNvPr id="4" name="Slide Number Placeholder 3"/>
          <p:cNvSpPr>
            <a:spLocks noGrp="1"/>
          </p:cNvSpPr>
          <p:nvPr>
            <p:ph type="sldNum" sz="quarter" idx="10"/>
          </p:nvPr>
        </p:nvSpPr>
        <p:spPr/>
        <p:txBody>
          <a:bodyPr/>
          <a:lstStyle/>
          <a:p>
            <a:fld id="{55DB6551-8D0F-43FD-BDBD-C2A25397B9C0}" type="slidenum">
              <a:rPr lang="en-US" smtClean="0"/>
              <a:t>25</a:t>
            </a:fld>
            <a:endParaRPr lang="en-US" dirty="0"/>
          </a:p>
        </p:txBody>
      </p:sp>
    </p:spTree>
    <p:extLst>
      <p:ext uri="{BB962C8B-B14F-4D97-AF65-F5344CB8AC3E}">
        <p14:creationId xmlns:p14="http://schemas.microsoft.com/office/powerpoint/2010/main" val="41651034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Slide 28 of Course</a:t>
            </a:r>
            <a:r>
              <a:rPr lang="en-US" baseline="0" dirty="0" smtClean="0"/>
              <a:t> Administration has a practice interface you may use to practice starting </a:t>
            </a:r>
            <a:r>
              <a:rPr lang="en-US" baseline="0" smtClean="0"/>
              <a:t>a session</a:t>
            </a:r>
            <a:endParaRPr lang="en-US" dirty="0"/>
          </a:p>
        </p:txBody>
      </p:sp>
      <p:sp>
        <p:nvSpPr>
          <p:cNvPr id="4" name="Slide Number Placeholder 3"/>
          <p:cNvSpPr>
            <a:spLocks noGrp="1"/>
          </p:cNvSpPr>
          <p:nvPr>
            <p:ph type="sldNum" sz="quarter" idx="10"/>
          </p:nvPr>
        </p:nvSpPr>
        <p:spPr/>
        <p:txBody>
          <a:bodyPr/>
          <a:lstStyle/>
          <a:p>
            <a:fld id="{55DB6551-8D0F-43FD-BDBD-C2A25397B9C0}" type="slidenum">
              <a:rPr lang="en-US" smtClean="0"/>
              <a:t>27</a:t>
            </a:fld>
            <a:endParaRPr lang="en-US" dirty="0"/>
          </a:p>
        </p:txBody>
      </p:sp>
    </p:spTree>
    <p:extLst>
      <p:ext uri="{BB962C8B-B14F-4D97-AF65-F5344CB8AC3E}">
        <p14:creationId xmlns:p14="http://schemas.microsoft.com/office/powerpoint/2010/main" val="36520532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pg 1 </a:t>
            </a:r>
            <a:r>
              <a:rPr lang="en-US" baseline="0" dirty="0" smtClean="0"/>
              <a:t> (focus on training activities) and page 5 (sign Test Security Agreement– see page 5 for specifics)</a:t>
            </a:r>
          </a:p>
          <a:p>
            <a:r>
              <a:rPr lang="en-US" baseline="0" dirty="0" smtClean="0"/>
              <a:t>Test Security for Teachers</a:t>
            </a:r>
            <a:endParaRPr lang="en-US" dirty="0"/>
          </a:p>
        </p:txBody>
      </p:sp>
      <p:sp>
        <p:nvSpPr>
          <p:cNvPr id="4" name="Slide Number Placeholder 3"/>
          <p:cNvSpPr>
            <a:spLocks noGrp="1"/>
          </p:cNvSpPr>
          <p:nvPr>
            <p:ph type="sldNum" sz="quarter" idx="10"/>
          </p:nvPr>
        </p:nvSpPr>
        <p:spPr/>
        <p:txBody>
          <a:bodyPr/>
          <a:lstStyle/>
          <a:p>
            <a:fld id="{55DB6551-8D0F-43FD-BDBD-C2A25397B9C0}" type="slidenum">
              <a:rPr lang="en-US" smtClean="0"/>
              <a:t>4</a:t>
            </a:fld>
            <a:endParaRPr lang="en-US" dirty="0"/>
          </a:p>
        </p:txBody>
      </p:sp>
    </p:spTree>
    <p:extLst>
      <p:ext uri="{BB962C8B-B14F-4D97-AF65-F5344CB8AC3E}">
        <p14:creationId xmlns:p14="http://schemas.microsoft.com/office/powerpoint/2010/main" val="4165103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page 6</a:t>
            </a:r>
            <a:r>
              <a:rPr lang="en-US" baseline="0" dirty="0" smtClean="0"/>
              <a:t> </a:t>
            </a:r>
            <a:r>
              <a:rPr lang="en-US" dirty="0" smtClean="0"/>
              <a:t>of Testing Manual- remove</a:t>
            </a:r>
            <a:r>
              <a:rPr lang="en-US" baseline="0" dirty="0" smtClean="0"/>
              <a:t> violation and allow student to continue testing. Contact testing coordinator about unacceptable </a:t>
            </a:r>
            <a:r>
              <a:rPr lang="en-US" baseline="0" dirty="0" smtClean="0"/>
              <a:t>resources</a:t>
            </a:r>
          </a:p>
          <a:p>
            <a:r>
              <a:rPr lang="en-US" baseline="0" dirty="0" smtClean="0"/>
              <a:t>Test Security for Students</a:t>
            </a:r>
            <a:endParaRPr lang="en-US" dirty="0"/>
          </a:p>
        </p:txBody>
      </p:sp>
      <p:sp>
        <p:nvSpPr>
          <p:cNvPr id="4" name="Slide Number Placeholder 3"/>
          <p:cNvSpPr>
            <a:spLocks noGrp="1"/>
          </p:cNvSpPr>
          <p:nvPr>
            <p:ph type="sldNum" sz="quarter" idx="10"/>
          </p:nvPr>
        </p:nvSpPr>
        <p:spPr/>
        <p:txBody>
          <a:bodyPr/>
          <a:lstStyle/>
          <a:p>
            <a:fld id="{55DB6551-8D0F-43FD-BDBD-C2A25397B9C0}" type="slidenum">
              <a:rPr lang="en-US" smtClean="0"/>
              <a:t>5</a:t>
            </a:fld>
            <a:endParaRPr lang="en-US" dirty="0"/>
          </a:p>
        </p:txBody>
      </p:sp>
    </p:spTree>
    <p:extLst>
      <p:ext uri="{BB962C8B-B14F-4D97-AF65-F5344CB8AC3E}">
        <p14:creationId xmlns:p14="http://schemas.microsoft.com/office/powerpoint/2010/main" val="4165103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pg 1 </a:t>
            </a:r>
            <a:r>
              <a:rPr lang="en-US" baseline="0" dirty="0" smtClean="0"/>
              <a:t> and page 2 </a:t>
            </a:r>
            <a:endParaRPr lang="en-US" dirty="0"/>
          </a:p>
        </p:txBody>
      </p:sp>
      <p:sp>
        <p:nvSpPr>
          <p:cNvPr id="4" name="Slide Number Placeholder 3"/>
          <p:cNvSpPr>
            <a:spLocks noGrp="1"/>
          </p:cNvSpPr>
          <p:nvPr>
            <p:ph type="sldNum" sz="quarter" idx="10"/>
          </p:nvPr>
        </p:nvSpPr>
        <p:spPr/>
        <p:txBody>
          <a:bodyPr/>
          <a:lstStyle/>
          <a:p>
            <a:fld id="{55DB6551-8D0F-43FD-BDBD-C2A25397B9C0}" type="slidenum">
              <a:rPr lang="en-US" smtClean="0"/>
              <a:t>6</a:t>
            </a:fld>
            <a:endParaRPr lang="en-US" dirty="0"/>
          </a:p>
        </p:txBody>
      </p:sp>
    </p:spTree>
    <p:extLst>
      <p:ext uri="{BB962C8B-B14F-4D97-AF65-F5344CB8AC3E}">
        <p14:creationId xmlns:p14="http://schemas.microsoft.com/office/powerpoint/2010/main" val="4165103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NEED PRINT OUT-</a:t>
            </a:r>
            <a:r>
              <a:rPr lang="en-US" baseline="0" dirty="0" smtClean="0"/>
              <a:t>Small GROUP Google Doc</a:t>
            </a:r>
          </a:p>
          <a:p>
            <a:r>
              <a:rPr lang="en-US" dirty="0" smtClean="0"/>
              <a:t>page 6</a:t>
            </a:r>
            <a:r>
              <a:rPr lang="en-US" baseline="0" dirty="0" smtClean="0"/>
              <a:t> </a:t>
            </a:r>
            <a:r>
              <a:rPr lang="en-US" dirty="0" smtClean="0"/>
              <a:t>of Testing Manual</a:t>
            </a:r>
            <a:r>
              <a:rPr lang="en-US" baseline="0" dirty="0" smtClean="0"/>
              <a:t> –  Students with accommodations have already been added to TIDE. There are two accommodations that will be used 1) hearing and vision needs 2) Small Group  The testing Administrator must know which students are eligible for  accommodations AND must provide accommodations. First way to check for custom accommodations is on the approval screen. Look on Approvals screen for CUSTOM setting. </a:t>
            </a:r>
            <a:endParaRPr lang="en-US" dirty="0"/>
          </a:p>
        </p:txBody>
      </p:sp>
      <p:sp>
        <p:nvSpPr>
          <p:cNvPr id="4" name="Slide Number Placeholder 3"/>
          <p:cNvSpPr>
            <a:spLocks noGrp="1"/>
          </p:cNvSpPr>
          <p:nvPr>
            <p:ph type="sldNum" sz="quarter" idx="10"/>
          </p:nvPr>
        </p:nvSpPr>
        <p:spPr/>
        <p:txBody>
          <a:bodyPr/>
          <a:lstStyle/>
          <a:p>
            <a:fld id="{55DB6551-8D0F-43FD-BDBD-C2A25397B9C0}" type="slidenum">
              <a:rPr lang="en-US" smtClean="0"/>
              <a:t>7</a:t>
            </a:fld>
            <a:endParaRPr lang="en-US" dirty="0"/>
          </a:p>
        </p:txBody>
      </p:sp>
    </p:spTree>
    <p:extLst>
      <p:ext uri="{BB962C8B-B14F-4D97-AF65-F5344CB8AC3E}">
        <p14:creationId xmlns:p14="http://schemas.microsoft.com/office/powerpoint/2010/main" val="4165103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Universal</a:t>
            </a:r>
            <a:r>
              <a:rPr lang="en-US" baseline="0" dirty="0" smtClean="0"/>
              <a:t> Accommodations- guide found on AzMERITportal under resources. page 17 &amp; 22 print</a:t>
            </a:r>
            <a:endParaRPr lang="en-US" dirty="0"/>
          </a:p>
        </p:txBody>
      </p:sp>
      <p:sp>
        <p:nvSpPr>
          <p:cNvPr id="4" name="Slide Number Placeholder 3"/>
          <p:cNvSpPr>
            <a:spLocks noGrp="1"/>
          </p:cNvSpPr>
          <p:nvPr>
            <p:ph type="sldNum" sz="quarter" idx="10"/>
          </p:nvPr>
        </p:nvSpPr>
        <p:spPr/>
        <p:txBody>
          <a:bodyPr/>
          <a:lstStyle/>
          <a:p>
            <a:fld id="{55DB6551-8D0F-43FD-BDBD-C2A25397B9C0}" type="slidenum">
              <a:rPr lang="en-US" smtClean="0"/>
              <a:t>8</a:t>
            </a:fld>
            <a:endParaRPr lang="en-US" dirty="0"/>
          </a:p>
        </p:txBody>
      </p:sp>
    </p:spTree>
    <p:extLst>
      <p:ext uri="{BB962C8B-B14F-4D97-AF65-F5344CB8AC3E}">
        <p14:creationId xmlns:p14="http://schemas.microsoft.com/office/powerpoint/2010/main" val="4165103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page 3 of</a:t>
            </a:r>
            <a:r>
              <a:rPr lang="en-US" baseline="0" dirty="0" smtClean="0"/>
              <a:t> manual- testing days can be administered in ANY ORDER…significant change for 5</a:t>
            </a:r>
            <a:r>
              <a:rPr lang="en-US" baseline="30000" dirty="0" smtClean="0"/>
              <a:t>th</a:t>
            </a:r>
            <a:r>
              <a:rPr lang="en-US" baseline="0" dirty="0" smtClean="0"/>
              <a:t> grade…can test in your homeroom</a:t>
            </a:r>
            <a:endParaRPr lang="en-US" dirty="0"/>
          </a:p>
        </p:txBody>
      </p:sp>
      <p:sp>
        <p:nvSpPr>
          <p:cNvPr id="4" name="Slide Number Placeholder 3"/>
          <p:cNvSpPr>
            <a:spLocks noGrp="1"/>
          </p:cNvSpPr>
          <p:nvPr>
            <p:ph type="sldNum" sz="quarter" idx="10"/>
          </p:nvPr>
        </p:nvSpPr>
        <p:spPr/>
        <p:txBody>
          <a:bodyPr/>
          <a:lstStyle/>
          <a:p>
            <a:fld id="{55DB6551-8D0F-43FD-BDBD-C2A25397B9C0}" type="slidenum">
              <a:rPr lang="en-US" smtClean="0"/>
              <a:t>10</a:t>
            </a:fld>
            <a:endParaRPr lang="en-US" dirty="0"/>
          </a:p>
        </p:txBody>
      </p:sp>
    </p:spTree>
    <p:extLst>
      <p:ext uri="{BB962C8B-B14F-4D97-AF65-F5344CB8AC3E}">
        <p14:creationId xmlns:p14="http://schemas.microsoft.com/office/powerpoint/2010/main" val="4165103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Pag</a:t>
            </a:r>
            <a:r>
              <a:rPr lang="en-US" baseline="0" dirty="0" smtClean="0"/>
              <a:t>e 3 </a:t>
            </a:r>
            <a:r>
              <a:rPr lang="en-US" baseline="0" dirty="0" smtClean="0"/>
              <a:t>look at back of Important Schedule for dates that end</a:t>
            </a:r>
            <a:endParaRPr lang="en-US" dirty="0"/>
          </a:p>
        </p:txBody>
      </p:sp>
      <p:sp>
        <p:nvSpPr>
          <p:cNvPr id="4" name="Slide Number Placeholder 3"/>
          <p:cNvSpPr>
            <a:spLocks noGrp="1"/>
          </p:cNvSpPr>
          <p:nvPr>
            <p:ph type="sldNum" sz="quarter" idx="10"/>
          </p:nvPr>
        </p:nvSpPr>
        <p:spPr/>
        <p:txBody>
          <a:bodyPr/>
          <a:lstStyle/>
          <a:p>
            <a:fld id="{55DB6551-8D0F-43FD-BDBD-C2A25397B9C0}" type="slidenum">
              <a:rPr lang="en-US" smtClean="0"/>
              <a:t>11</a:t>
            </a:fld>
            <a:endParaRPr lang="en-US" dirty="0"/>
          </a:p>
        </p:txBody>
      </p:sp>
    </p:spTree>
    <p:extLst>
      <p:ext uri="{BB962C8B-B14F-4D97-AF65-F5344CB8AC3E}">
        <p14:creationId xmlns:p14="http://schemas.microsoft.com/office/powerpoint/2010/main" val="4165103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B9B2205B-F934-426D-9FEC-39C023839B33}" type="datetimeFigureOut">
              <a:rPr lang="en-US" smtClean="0"/>
              <a:t>3/31/2019</a:t>
            </a:fld>
            <a:endParaRPr lang="en-US" dirty="0"/>
          </a:p>
        </p:txBody>
      </p:sp>
      <p:sp>
        <p:nvSpPr>
          <p:cNvPr id="17" name="Footer Placeholder 16"/>
          <p:cNvSpPr>
            <a:spLocks noGrp="1"/>
          </p:cNvSpPr>
          <p:nvPr>
            <p:ph type="ftr" sz="quarter" idx="11"/>
          </p:nvPr>
        </p:nvSpPr>
        <p:spPr/>
        <p:txBody>
          <a:bodyPr/>
          <a:lstStyle/>
          <a:p>
            <a:endParaRPr lang="en-US" dirty="0"/>
          </a:p>
        </p:txBody>
      </p:sp>
      <p:sp>
        <p:nvSpPr>
          <p:cNvPr id="29" name="Slide Number Placeholder 28"/>
          <p:cNvSpPr>
            <a:spLocks noGrp="1"/>
          </p:cNvSpPr>
          <p:nvPr>
            <p:ph type="sldNum" sz="quarter" idx="12"/>
          </p:nvPr>
        </p:nvSpPr>
        <p:spPr/>
        <p:txBody>
          <a:bodyPr/>
          <a:lstStyle/>
          <a:p>
            <a:fld id="{74E6AFC2-D7F4-4959-843E-6D8EE7EC9A24}" type="slidenum">
              <a:rPr lang="en-US" smtClean="0"/>
              <a:t>‹#›</a:t>
            </a:fld>
            <a:endParaRPr lang="en-US" dirty="0"/>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9B2205B-F934-426D-9FEC-39C023839B33}" type="datetimeFigureOut">
              <a:rPr lang="en-US" smtClean="0"/>
              <a:t>3/31/2019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4E6AFC2-D7F4-4959-843E-6D8EE7EC9A24}"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9B2205B-F934-426D-9FEC-39C023839B33}" type="datetimeFigureOut">
              <a:rPr lang="en-US" smtClean="0"/>
              <a:t>3/31/2019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4E6AFC2-D7F4-4959-843E-6D8EE7EC9A24}"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9B2205B-F934-426D-9FEC-39C023839B33}" type="datetimeFigureOut">
              <a:rPr lang="en-US" smtClean="0"/>
              <a:t>3/31/2019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4E6AFC2-D7F4-4959-843E-6D8EE7EC9A24}"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B9B2205B-F934-426D-9FEC-39C023839B33}" type="datetimeFigureOut">
              <a:rPr lang="en-US" smtClean="0"/>
              <a:t>3/31/2019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7924800" y="6416675"/>
            <a:ext cx="762000" cy="365125"/>
          </a:xfrm>
        </p:spPr>
        <p:txBody>
          <a:bodyPr/>
          <a:lstStyle/>
          <a:p>
            <a:fld id="{74E6AFC2-D7F4-4959-843E-6D8EE7EC9A24}" type="slidenum">
              <a:rPr lang="en-US" smtClean="0"/>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B9B2205B-F934-426D-9FEC-39C023839B33}" type="datetimeFigureOut">
              <a:rPr lang="en-US" smtClean="0"/>
              <a:t>3/31/2019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4E6AFC2-D7F4-4959-843E-6D8EE7EC9A24}"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B9B2205B-F934-426D-9FEC-39C023839B33}" type="datetimeFigureOut">
              <a:rPr lang="en-US" smtClean="0"/>
              <a:t>3/31/2019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4E6AFC2-D7F4-4959-843E-6D8EE7EC9A24}"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B9B2205B-F934-426D-9FEC-39C023839B33}" type="datetimeFigureOut">
              <a:rPr lang="en-US" smtClean="0"/>
              <a:t>3/31/2019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4E6AFC2-D7F4-4959-843E-6D8EE7EC9A24}"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B2205B-F934-426D-9FEC-39C023839B33}" type="datetimeFigureOut">
              <a:rPr lang="en-US" smtClean="0"/>
              <a:t>3/31/2019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4E6AFC2-D7F4-4959-843E-6D8EE7EC9A24}"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B9B2205B-F934-426D-9FEC-39C023839B33}" type="datetimeFigureOut">
              <a:rPr lang="en-US" smtClean="0"/>
              <a:t>3/31/2019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4E6AFC2-D7F4-4959-843E-6D8EE7EC9A24}"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dirty="0"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B9B2205B-F934-426D-9FEC-39C023839B33}" type="datetimeFigureOut">
              <a:rPr lang="en-US" smtClean="0"/>
              <a:t>3/31/2019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4E6AFC2-D7F4-4959-843E-6D8EE7EC9A24}"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B9B2205B-F934-426D-9FEC-39C023839B33}" type="datetimeFigureOut">
              <a:rPr lang="en-US" smtClean="0"/>
              <a:t>3/31/2019</a:t>
            </a:fld>
            <a:endParaRPr lang="en-US" dirty="0"/>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dirty="0"/>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74E6AFC2-D7F4-4959-843E-6D8EE7EC9A24}" type="slidenum">
              <a:rPr lang="en-US" smtClean="0"/>
              <a:t>‹#›</a:t>
            </a:fld>
            <a:endParaRPr lang="en-US" dirty="0"/>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 Id="rId9" Type="http://schemas.openxmlformats.org/officeDocument/2006/relationships/image" Target="../media/image29.pn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6.xml"/><Relationship Id="rId5" Type="http://schemas.openxmlformats.org/officeDocument/2006/relationships/image" Target="../media/image31.png"/><Relationship Id="rId4" Type="http://schemas.openxmlformats.org/officeDocument/2006/relationships/image" Target="../media/image30.JPG"/></Relationships>
</file>

<file path=ppt/slides/_rels/slide1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 Id="rId9" Type="http://schemas.openxmlformats.org/officeDocument/2006/relationships/image" Target="../media/image39.png"/></Relationships>
</file>

<file path=ppt/slides/_rels/slide15.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image" Target="../media/image42.png"/><Relationship Id="rId5" Type="http://schemas.openxmlformats.org/officeDocument/2006/relationships/image" Target="../media/image41.png"/><Relationship Id="rId10" Type="http://schemas.openxmlformats.org/officeDocument/2006/relationships/image" Target="../media/image46.png"/><Relationship Id="rId4" Type="http://schemas.openxmlformats.org/officeDocument/2006/relationships/image" Target="../media/image40.png"/><Relationship Id="rId9" Type="http://schemas.openxmlformats.org/officeDocument/2006/relationships/image" Target="../media/image45.png"/></Relationships>
</file>

<file path=ppt/slides/_rels/slide16.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47.png"/><Relationship Id="rId7" Type="http://schemas.openxmlformats.org/officeDocument/2006/relationships/image" Target="../media/image51.png"/><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image" Target="../media/image50.png"/><Relationship Id="rId5" Type="http://schemas.openxmlformats.org/officeDocument/2006/relationships/image" Target="../media/image49.png"/><Relationship Id="rId10" Type="http://schemas.openxmlformats.org/officeDocument/2006/relationships/image" Target="../media/image54.png"/><Relationship Id="rId4" Type="http://schemas.openxmlformats.org/officeDocument/2006/relationships/image" Target="../media/image48.png"/><Relationship Id="rId9" Type="http://schemas.openxmlformats.org/officeDocument/2006/relationships/image" Target="../media/image53.png"/></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55.png"/></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image" Target="../media/image5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8.xml"/><Relationship Id="rId1" Type="http://schemas.openxmlformats.org/officeDocument/2006/relationships/slideLayout" Target="../slideLayouts/slideLayout6.xml"/><Relationship Id="rId5" Type="http://schemas.openxmlformats.org/officeDocument/2006/relationships/image" Target="../media/image59.png"/><Relationship Id="rId4" Type="http://schemas.openxmlformats.org/officeDocument/2006/relationships/image" Target="../media/image58.png"/></Relationships>
</file>

<file path=ppt/slides/_rels/slide21.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9.xml"/><Relationship Id="rId1" Type="http://schemas.openxmlformats.org/officeDocument/2006/relationships/slideLayout" Target="../slideLayouts/slideLayout6.xml"/><Relationship Id="rId5" Type="http://schemas.openxmlformats.org/officeDocument/2006/relationships/image" Target="../media/image61.png"/><Relationship Id="rId4" Type="http://schemas.openxmlformats.org/officeDocument/2006/relationships/image" Target="../media/image60.png"/></Relationships>
</file>

<file path=ppt/slides/_rels/slide22.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0.xml"/><Relationship Id="rId1" Type="http://schemas.openxmlformats.org/officeDocument/2006/relationships/slideLayout" Target="../slideLayouts/slideLayout6.xml"/><Relationship Id="rId4" Type="http://schemas.openxmlformats.org/officeDocument/2006/relationships/image" Target="../media/image62.png"/></Relationships>
</file>

<file path=ppt/slides/_rels/slide23.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21.xml"/><Relationship Id="rId1" Type="http://schemas.openxmlformats.org/officeDocument/2006/relationships/slideLayout" Target="../slideLayouts/slideLayout6.xml"/><Relationship Id="rId4" Type="http://schemas.openxmlformats.org/officeDocument/2006/relationships/image" Target="../media/image64.png"/></Relationships>
</file>

<file path=ppt/slides/_rels/slide24.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4.png"/><Relationship Id="rId5" Type="http://schemas.openxmlformats.org/officeDocument/2006/relationships/image" Target="../media/image12.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All about Azmerit </a:t>
            </a:r>
            <a:endParaRPr lang="en-US" dirty="0"/>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21621204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3266" y="228600"/>
            <a:ext cx="8229600" cy="1143000"/>
          </a:xfrm>
        </p:spPr>
        <p:txBody>
          <a:bodyPr/>
          <a:lstStyle/>
          <a:p>
            <a:r>
              <a:rPr lang="en-US" dirty="0" smtClean="0"/>
              <a:t>Testing Schedule</a:t>
            </a:r>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47800"/>
            <a:ext cx="9144000" cy="23834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4" name="Straight Connector 3"/>
          <p:cNvCxnSpPr/>
          <p:nvPr/>
        </p:nvCxnSpPr>
        <p:spPr>
          <a:xfrm>
            <a:off x="4343400" y="2209800"/>
            <a:ext cx="381000" cy="0"/>
          </a:xfrm>
          <a:prstGeom prst="line">
            <a:avLst/>
          </a:prstGeom>
        </p:spPr>
        <p:style>
          <a:lnRef idx="2">
            <a:schemeClr val="accent5"/>
          </a:lnRef>
          <a:fillRef idx="0">
            <a:schemeClr val="accent5"/>
          </a:fillRef>
          <a:effectRef idx="1">
            <a:schemeClr val="accent5"/>
          </a:effectRef>
          <a:fontRef idx="minor">
            <a:schemeClr val="tx1"/>
          </a:fontRef>
        </p:style>
      </p:cxnSp>
      <p:pic>
        <p:nvPicPr>
          <p:cNvPr id="7"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24000" y="3962400"/>
            <a:ext cx="1633510" cy="20361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4038600" y="4198307"/>
            <a:ext cx="4800600" cy="954107"/>
          </a:xfrm>
          <a:prstGeom prst="rect">
            <a:avLst/>
          </a:prstGeom>
          <a:noFill/>
        </p:spPr>
        <p:txBody>
          <a:bodyPr wrap="square" rtlCol="0">
            <a:spAutoFit/>
          </a:bodyPr>
          <a:lstStyle/>
          <a:p>
            <a:r>
              <a:rPr lang="en-US" sz="2800" dirty="0" smtClean="0"/>
              <a:t>*Page 3</a:t>
            </a:r>
          </a:p>
          <a:p>
            <a:r>
              <a:rPr lang="en-US" sz="2800" dirty="0"/>
              <a:t>*</a:t>
            </a:r>
            <a:r>
              <a:rPr lang="en-US" sz="2800" dirty="0" smtClean="0"/>
              <a:t>Test </a:t>
            </a:r>
            <a:r>
              <a:rPr lang="en-US" sz="2800" dirty="0" smtClean="0"/>
              <a:t>in your subject areas </a:t>
            </a:r>
            <a:r>
              <a:rPr lang="en-US" sz="2800" dirty="0" smtClean="0">
                <a:sym typeface="Wingdings" panose="05000000000000000000" pitchFamily="2" charset="2"/>
              </a:rPr>
              <a:t></a:t>
            </a:r>
            <a:endParaRPr lang="en-US" sz="2800" dirty="0"/>
          </a:p>
        </p:txBody>
      </p:sp>
    </p:spTree>
    <p:extLst>
      <p:ext uri="{BB962C8B-B14F-4D97-AF65-F5344CB8AC3E}">
        <p14:creationId xmlns:p14="http://schemas.microsoft.com/office/powerpoint/2010/main" val="32779195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3266" y="228600"/>
            <a:ext cx="8229600" cy="1143000"/>
          </a:xfrm>
        </p:spPr>
        <p:txBody>
          <a:bodyPr/>
          <a:lstStyle/>
          <a:p>
            <a:r>
              <a:rPr lang="en-US" dirty="0" smtClean="0"/>
              <a:t>Testing Schedule</a:t>
            </a:r>
            <a:endParaRPr lang="en-US" dirty="0"/>
          </a:p>
        </p:txBody>
      </p:sp>
      <p:pic>
        <p:nvPicPr>
          <p:cNvPr id="205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342" y="6496050"/>
            <a:ext cx="8324850" cy="361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9832" y="3425868"/>
            <a:ext cx="1900520" cy="29710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29200" y="3435262"/>
            <a:ext cx="1906771" cy="29522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49807" y="3443549"/>
            <a:ext cx="1963563" cy="30525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1917" y="228600"/>
            <a:ext cx="7436437" cy="30375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69899" y="3347989"/>
            <a:ext cx="2409193" cy="16924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410365" y="4969799"/>
            <a:ext cx="2466435" cy="14270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750505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8229600" cy="1143000"/>
          </a:xfrm>
        </p:spPr>
        <p:txBody>
          <a:bodyPr/>
          <a:lstStyle/>
          <a:p>
            <a:r>
              <a:rPr lang="en-US" dirty="0" smtClean="0"/>
              <a:t>Help with Make-ups</a:t>
            </a:r>
            <a:endParaRPr lang="en-US" dirty="0"/>
          </a:p>
        </p:txBody>
      </p:sp>
      <p:pic>
        <p:nvPicPr>
          <p:cNvPr id="205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342" y="6496050"/>
            <a:ext cx="8324850" cy="361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148327" y="762000"/>
            <a:ext cx="8769926" cy="954107"/>
          </a:xfrm>
          <a:prstGeom prst="rect">
            <a:avLst/>
          </a:prstGeom>
          <a:noFill/>
        </p:spPr>
        <p:txBody>
          <a:bodyPr wrap="square" rtlCol="0">
            <a:spAutoFit/>
          </a:bodyPr>
          <a:lstStyle/>
          <a:p>
            <a:r>
              <a:rPr lang="en-US" sz="2800" dirty="0" smtClean="0"/>
              <a:t>Please fill out Google Doc for EACH Session and Teacher Name (look at bottom TAB for grade level)</a:t>
            </a:r>
            <a:endParaRPr lang="en-US" sz="2800" dirty="0"/>
          </a:p>
        </p:txBody>
      </p:sp>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b="23106"/>
          <a:stretch/>
        </p:blipFill>
        <p:spPr>
          <a:xfrm>
            <a:off x="185905" y="1716107"/>
            <a:ext cx="8566157" cy="1844458"/>
          </a:xfrm>
          <a:prstGeom prst="rect">
            <a:avLst/>
          </a:prstGeom>
        </p:spPr>
      </p:pic>
      <p:pic>
        <p:nvPicPr>
          <p:cNvPr id="307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199" y="3810000"/>
            <a:ext cx="8116921" cy="20824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427679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609600"/>
            <a:ext cx="8229600" cy="1143000"/>
          </a:xfrm>
        </p:spPr>
        <p:txBody>
          <a:bodyPr>
            <a:normAutofit fontScale="90000"/>
          </a:bodyPr>
          <a:lstStyle/>
          <a:p>
            <a:r>
              <a:rPr lang="en-US" dirty="0" smtClean="0"/>
              <a:t>Before AzMERIT Administration</a:t>
            </a:r>
            <a:endParaRPr lang="en-US" dirty="0"/>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4800" y="1600200"/>
            <a:ext cx="3625742" cy="45194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942502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477445">
            <a:off x="463121" y="1775995"/>
            <a:ext cx="2789057" cy="24812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160193" y="-152400"/>
            <a:ext cx="8229600" cy="1143000"/>
          </a:xfrm>
        </p:spPr>
        <p:txBody>
          <a:bodyPr>
            <a:normAutofit/>
          </a:bodyPr>
          <a:lstStyle/>
          <a:p>
            <a:r>
              <a:rPr lang="en-US" dirty="0" smtClean="0"/>
              <a:t>Prepare the Room</a:t>
            </a:r>
            <a:endParaRPr lang="en-US" dirty="0"/>
          </a:p>
        </p:txBody>
      </p:sp>
      <p:pic>
        <p:nvPicPr>
          <p:cNvPr id="7170"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t="50000" r="61079"/>
          <a:stretch/>
        </p:blipFill>
        <p:spPr bwMode="auto">
          <a:xfrm>
            <a:off x="0" y="1316182"/>
            <a:ext cx="4585855" cy="30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24223" b="50000"/>
          <a:stretch/>
        </p:blipFill>
        <p:spPr bwMode="auto">
          <a:xfrm>
            <a:off x="-7794" y="1011382"/>
            <a:ext cx="8928389" cy="30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1043674">
            <a:off x="2688863" y="3865811"/>
            <a:ext cx="4214813" cy="24922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4191000" y="1905000"/>
            <a:ext cx="4572000" cy="1938992"/>
          </a:xfrm>
          <a:prstGeom prst="rect">
            <a:avLst/>
          </a:prstGeom>
        </p:spPr>
        <p:txBody>
          <a:bodyPr>
            <a:spAutoFit/>
          </a:bodyPr>
          <a:lstStyle/>
          <a:p>
            <a:r>
              <a:rPr lang="en-US" sz="2400" dirty="0" smtClean="0"/>
              <a:t>Students’ desks and tables should be cleared of backpacks and unnecessary materials prior to the beginning of the test session</a:t>
            </a:r>
            <a:endParaRPr lang="en-US" sz="2400" dirty="0"/>
          </a:p>
        </p:txBody>
      </p:sp>
      <p:pic>
        <p:nvPicPr>
          <p:cNvPr id="1027"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6398144">
            <a:off x="6688935" y="3648400"/>
            <a:ext cx="2270278" cy="20768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20637362">
            <a:off x="7772178" y="5374058"/>
            <a:ext cx="1227973" cy="1224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1362382">
            <a:off x="-57365" y="4430692"/>
            <a:ext cx="2800350" cy="18442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342810" y="6486092"/>
            <a:ext cx="7581900" cy="390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969386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193" y="-152400"/>
            <a:ext cx="8229600" cy="1143000"/>
          </a:xfrm>
        </p:spPr>
        <p:txBody>
          <a:bodyPr>
            <a:normAutofit/>
          </a:bodyPr>
          <a:lstStyle/>
          <a:p>
            <a:r>
              <a:rPr lang="en-US" dirty="0" smtClean="0"/>
              <a:t>Other Ways to be </a:t>
            </a:r>
            <a:r>
              <a:rPr lang="en-US" dirty="0" smtClean="0"/>
              <a:t>Encouraged</a:t>
            </a:r>
            <a:endParaRPr lang="en-US" dirty="0"/>
          </a:p>
        </p:txBody>
      </p:sp>
      <p:sp>
        <p:nvSpPr>
          <p:cNvPr id="4" name="Rectangle 3"/>
          <p:cNvSpPr/>
          <p:nvPr/>
        </p:nvSpPr>
        <p:spPr>
          <a:xfrm>
            <a:off x="3886200" y="787149"/>
            <a:ext cx="4572000" cy="1569660"/>
          </a:xfrm>
          <a:prstGeom prst="rect">
            <a:avLst/>
          </a:prstGeom>
        </p:spPr>
        <p:txBody>
          <a:bodyPr>
            <a:spAutoFit/>
          </a:bodyPr>
          <a:lstStyle/>
          <a:p>
            <a:r>
              <a:rPr lang="en-US" sz="2400" dirty="0" smtClean="0"/>
              <a:t>*</a:t>
            </a:r>
            <a:r>
              <a:rPr lang="en-US" sz="2400" dirty="0" smtClean="0"/>
              <a:t>Merit Man delivering treats (assembled by Student Council)</a:t>
            </a:r>
          </a:p>
          <a:p>
            <a:r>
              <a:rPr lang="en-US" sz="2400" dirty="0" smtClean="0"/>
              <a:t>*Testing </a:t>
            </a:r>
            <a:r>
              <a:rPr lang="en-US" sz="2400" dirty="0" smtClean="0"/>
              <a:t>t-Shirts</a:t>
            </a:r>
          </a:p>
          <a:p>
            <a:r>
              <a:rPr lang="en-US" sz="2400" dirty="0" smtClean="0"/>
              <a:t>*Do Your Best Banners</a:t>
            </a:r>
            <a:endParaRPr lang="en-US" sz="2400" dirty="0" smtClean="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2810" y="6486092"/>
            <a:ext cx="7581900" cy="390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4735817"/>
            <a:ext cx="2647950" cy="1419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29175" y="4726292"/>
            <a:ext cx="2686050" cy="1428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6"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14600" y="3657600"/>
            <a:ext cx="2476500" cy="1362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7"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9864" y="762000"/>
            <a:ext cx="2497784" cy="20057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8"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600309">
            <a:off x="418454" y="3154004"/>
            <a:ext cx="1202211" cy="1119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399881" y="2438399"/>
            <a:ext cx="2115344" cy="18151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0" name="Picture 2"/>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rot="20282641">
            <a:off x="2496415" y="2034531"/>
            <a:ext cx="1439861" cy="14048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897615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2817" y="0"/>
            <a:ext cx="8229600" cy="1143000"/>
          </a:xfrm>
        </p:spPr>
        <p:txBody>
          <a:bodyPr/>
          <a:lstStyle/>
          <a:p>
            <a:r>
              <a:rPr lang="en-US" dirty="0" smtClean="0"/>
              <a:t>Test Materials</a:t>
            </a:r>
            <a:endParaRPr lang="en-US" dirty="0"/>
          </a:p>
        </p:txBody>
      </p:sp>
      <p:sp>
        <p:nvSpPr>
          <p:cNvPr id="3" name="TextBox 2"/>
          <p:cNvSpPr txBox="1"/>
          <p:nvPr/>
        </p:nvSpPr>
        <p:spPr>
          <a:xfrm>
            <a:off x="104342" y="2410480"/>
            <a:ext cx="8617526" cy="523220"/>
          </a:xfrm>
          <a:prstGeom prst="rect">
            <a:avLst/>
          </a:prstGeom>
          <a:noFill/>
        </p:spPr>
        <p:txBody>
          <a:bodyPr wrap="square" rtlCol="0">
            <a:spAutoFit/>
          </a:bodyPr>
          <a:lstStyle/>
          <a:p>
            <a:r>
              <a:rPr lang="en-US" sz="2800" dirty="0" smtClean="0"/>
              <a:t>Please POST “Testing- Do Not Disturb Sign” on door</a:t>
            </a:r>
            <a:endParaRPr lang="en-US" sz="2800" dirty="0"/>
          </a:p>
        </p:txBody>
      </p:sp>
      <p:sp>
        <p:nvSpPr>
          <p:cNvPr id="9" name="TextBox 8"/>
          <p:cNvSpPr txBox="1"/>
          <p:nvPr/>
        </p:nvSpPr>
        <p:spPr>
          <a:xfrm>
            <a:off x="138547" y="4572000"/>
            <a:ext cx="7620000" cy="954107"/>
          </a:xfrm>
          <a:prstGeom prst="rect">
            <a:avLst/>
          </a:prstGeom>
          <a:noFill/>
        </p:spPr>
        <p:txBody>
          <a:bodyPr wrap="square" rtlCol="0">
            <a:spAutoFit/>
          </a:bodyPr>
          <a:lstStyle/>
          <a:p>
            <a:r>
              <a:rPr lang="en-US" sz="2800" b="1" dirty="0" smtClean="0">
                <a:solidFill>
                  <a:srgbClr val="FF0000"/>
                </a:solidFill>
              </a:rPr>
              <a:t>Scratch Paper is allowed for all sections of AzMERIT </a:t>
            </a:r>
            <a:r>
              <a:rPr lang="en-US" sz="2800" dirty="0" smtClean="0"/>
              <a:t>(plain, lined, or graph)</a:t>
            </a:r>
          </a:p>
        </p:txBody>
      </p:sp>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7527512">
            <a:off x="6655870" y="4169533"/>
            <a:ext cx="2876550" cy="238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1"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771207">
            <a:off x="5912083" y="5066203"/>
            <a:ext cx="1054487" cy="12853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TextBox 12"/>
          <p:cNvSpPr txBox="1"/>
          <p:nvPr/>
        </p:nvSpPr>
        <p:spPr>
          <a:xfrm>
            <a:off x="138547" y="1215947"/>
            <a:ext cx="8617526" cy="523220"/>
          </a:xfrm>
          <a:prstGeom prst="rect">
            <a:avLst/>
          </a:prstGeom>
          <a:noFill/>
        </p:spPr>
        <p:txBody>
          <a:bodyPr wrap="square" rtlCol="0">
            <a:spAutoFit/>
          </a:bodyPr>
          <a:lstStyle/>
          <a:p>
            <a:r>
              <a:rPr lang="en-US" sz="2800" dirty="0" smtClean="0"/>
              <a:t>TA’s must have copy of manual</a:t>
            </a:r>
            <a:endParaRPr lang="en-US" sz="2800" dirty="0"/>
          </a:p>
        </p:txBody>
      </p:sp>
      <p:pic>
        <p:nvPicPr>
          <p:cNvPr id="14"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17418" y="129429"/>
            <a:ext cx="1124382" cy="1451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2"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996463">
            <a:off x="4902284" y="5644842"/>
            <a:ext cx="788705" cy="7542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3"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55668" y="1042274"/>
            <a:ext cx="2588332" cy="13474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7162801" y="1688727"/>
            <a:ext cx="685800" cy="184666"/>
          </a:xfrm>
          <a:prstGeom prst="rect">
            <a:avLst/>
          </a:prstGeom>
          <a:solidFill>
            <a:schemeClr val="tx1"/>
          </a:solidFill>
        </p:spPr>
        <p:txBody>
          <a:bodyPr wrap="square" rtlCol="0">
            <a:spAutoFit/>
          </a:bodyPr>
          <a:lstStyle/>
          <a:p>
            <a:endParaRPr lang="en-US" dirty="0"/>
          </a:p>
        </p:txBody>
      </p:sp>
      <p:sp>
        <p:nvSpPr>
          <p:cNvPr id="18" name="TextBox 17"/>
          <p:cNvSpPr txBox="1"/>
          <p:nvPr/>
        </p:nvSpPr>
        <p:spPr>
          <a:xfrm>
            <a:off x="7162801" y="1820345"/>
            <a:ext cx="685800" cy="184666"/>
          </a:xfrm>
          <a:prstGeom prst="rect">
            <a:avLst/>
          </a:prstGeom>
          <a:solidFill>
            <a:schemeClr val="tx1"/>
          </a:solidFill>
        </p:spPr>
        <p:txBody>
          <a:bodyPr wrap="square" rtlCol="0">
            <a:spAutoFit/>
          </a:bodyPr>
          <a:lstStyle/>
          <a:p>
            <a:endParaRPr lang="en-US" dirty="0"/>
          </a:p>
        </p:txBody>
      </p:sp>
      <p:sp>
        <p:nvSpPr>
          <p:cNvPr id="19" name="TextBox 18"/>
          <p:cNvSpPr txBox="1"/>
          <p:nvPr/>
        </p:nvSpPr>
        <p:spPr>
          <a:xfrm>
            <a:off x="8094145" y="2005011"/>
            <a:ext cx="685800" cy="184666"/>
          </a:xfrm>
          <a:prstGeom prst="rect">
            <a:avLst/>
          </a:prstGeom>
          <a:solidFill>
            <a:schemeClr val="tx1"/>
          </a:solidFill>
        </p:spPr>
        <p:txBody>
          <a:bodyPr wrap="square" rtlCol="0">
            <a:spAutoFit/>
          </a:bodyPr>
          <a:lstStyle/>
          <a:p>
            <a:endParaRPr lang="en-US" dirty="0"/>
          </a:p>
        </p:txBody>
      </p:sp>
      <p:sp>
        <p:nvSpPr>
          <p:cNvPr id="20" name="TextBox 19"/>
          <p:cNvSpPr txBox="1"/>
          <p:nvPr/>
        </p:nvSpPr>
        <p:spPr>
          <a:xfrm>
            <a:off x="6819901" y="2057400"/>
            <a:ext cx="685800" cy="184666"/>
          </a:xfrm>
          <a:prstGeom prst="rect">
            <a:avLst/>
          </a:prstGeom>
          <a:solidFill>
            <a:schemeClr val="tx1"/>
          </a:solidFill>
        </p:spPr>
        <p:txBody>
          <a:bodyPr wrap="square" rtlCol="0">
            <a:spAutoFit/>
          </a:bodyPr>
          <a:lstStyle/>
          <a:p>
            <a:endParaRPr lang="en-US" dirty="0"/>
          </a:p>
        </p:txBody>
      </p:sp>
      <p:pic>
        <p:nvPicPr>
          <p:cNvPr id="17"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881077">
            <a:off x="2004429" y="3288908"/>
            <a:ext cx="2035561" cy="10467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8"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97970" y="6492918"/>
            <a:ext cx="7496175" cy="333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834864" y="5049053"/>
            <a:ext cx="1190625" cy="121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853667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7145" y="-131618"/>
            <a:ext cx="9905999" cy="1143000"/>
          </a:xfrm>
        </p:spPr>
        <p:txBody>
          <a:bodyPr>
            <a:normAutofit/>
          </a:bodyPr>
          <a:lstStyle/>
          <a:p>
            <a:r>
              <a:rPr lang="en-US" sz="3600" dirty="0" smtClean="0"/>
              <a:t>Preparing the Room (Cont)</a:t>
            </a:r>
            <a:endParaRPr lang="en-US" sz="3600" dirty="0"/>
          </a:p>
        </p:txBody>
      </p:sp>
      <p:pic>
        <p:nvPicPr>
          <p:cNvPr id="614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4003"/>
          <a:stretch/>
        </p:blipFill>
        <p:spPr bwMode="auto">
          <a:xfrm>
            <a:off x="1002081" y="6477000"/>
            <a:ext cx="7918513" cy="381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27855" y="762000"/>
            <a:ext cx="6031089" cy="43617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720436" y="5180250"/>
            <a:ext cx="7315200" cy="1323439"/>
          </a:xfrm>
          <a:prstGeom prst="rect">
            <a:avLst/>
          </a:prstGeom>
        </p:spPr>
        <p:txBody>
          <a:bodyPr wrap="square">
            <a:spAutoFit/>
          </a:bodyPr>
          <a:lstStyle/>
          <a:p>
            <a:r>
              <a:rPr lang="en-US" sz="2000" b="1" dirty="0" smtClean="0"/>
              <a:t>T﻿he student sign-in screen should be showing when students enter the room to take the test. In the event of technical difficulties with the secure browser, contact your Test Coordinator.</a:t>
            </a:r>
            <a:endParaRPr lang="en-US" sz="2000" b="1" dirty="0"/>
          </a:p>
        </p:txBody>
      </p:sp>
      <p:cxnSp>
        <p:nvCxnSpPr>
          <p:cNvPr id="6" name="Straight Connector 5"/>
          <p:cNvCxnSpPr/>
          <p:nvPr/>
        </p:nvCxnSpPr>
        <p:spPr>
          <a:xfrm>
            <a:off x="1327855" y="4495800"/>
            <a:ext cx="1339145" cy="0"/>
          </a:xfrm>
          <a:prstGeom prst="line">
            <a:avLst/>
          </a:prstGeom>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31601405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609600"/>
            <a:ext cx="8229600" cy="1143000"/>
          </a:xfrm>
        </p:spPr>
        <p:txBody>
          <a:bodyPr>
            <a:normAutofit fontScale="90000"/>
          </a:bodyPr>
          <a:lstStyle/>
          <a:p>
            <a:r>
              <a:rPr lang="en-US" dirty="0" smtClean="0"/>
              <a:t>During AzMERIT Administration</a:t>
            </a:r>
            <a:endParaRPr lang="en-US" dirty="0"/>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3121" y="1600200"/>
            <a:ext cx="3586479" cy="44704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29518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7145" y="-131618"/>
            <a:ext cx="9905999" cy="1143000"/>
          </a:xfrm>
        </p:spPr>
        <p:txBody>
          <a:bodyPr>
            <a:normAutofit/>
          </a:bodyPr>
          <a:lstStyle/>
          <a:p>
            <a:r>
              <a:rPr lang="en-US" sz="3600" dirty="0" smtClean="0"/>
              <a:t>Preparing for Computer-Based Testing</a:t>
            </a:r>
            <a:endParaRPr lang="en-US" sz="3600" dirty="0"/>
          </a:p>
        </p:txBody>
      </p:sp>
      <p:pic>
        <p:nvPicPr>
          <p:cNvPr id="9220"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3587" t="110978" r="3587" b="-110978"/>
          <a:stretch/>
        </p:blipFill>
        <p:spPr bwMode="auto">
          <a:xfrm>
            <a:off x="533400" y="817417"/>
            <a:ext cx="9101138" cy="13215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31178" r="3294" b="80079"/>
          <a:stretch/>
        </p:blipFill>
        <p:spPr bwMode="auto">
          <a:xfrm>
            <a:off x="-24726" y="813507"/>
            <a:ext cx="9016326" cy="4033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t="21549" r="67241" b="61391"/>
          <a:stretch/>
        </p:blipFill>
        <p:spPr bwMode="auto">
          <a:xfrm>
            <a:off x="-24726" y="1203767"/>
            <a:ext cx="3581400" cy="2744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498114" y="1554306"/>
            <a:ext cx="7446818" cy="4693593"/>
          </a:xfrm>
          <a:prstGeom prst="rect">
            <a:avLst/>
          </a:prstGeom>
        </p:spPr>
        <p:txBody>
          <a:bodyPr wrap="square">
            <a:spAutoFit/>
          </a:bodyPr>
          <a:lstStyle/>
          <a:p>
            <a:r>
              <a:rPr lang="en-US" sz="3200" dirty="0" smtClean="0"/>
              <a:t>*Please </a:t>
            </a:r>
            <a:r>
              <a:rPr lang="en-US" sz="3200" dirty="0"/>
              <a:t>review the </a:t>
            </a:r>
            <a:r>
              <a:rPr lang="en-US" sz="3200" dirty="0">
                <a:solidFill>
                  <a:srgbClr val="FF0000"/>
                </a:solidFill>
              </a:rPr>
              <a:t>directions in advance </a:t>
            </a:r>
            <a:r>
              <a:rPr lang="en-US" sz="3200" dirty="0"/>
              <a:t>to become familiar with the scripted text and testing procedures. </a:t>
            </a:r>
          </a:p>
          <a:p>
            <a:r>
              <a:rPr lang="en-US" sz="1100" dirty="0" smtClean="0"/>
              <a:t>.</a:t>
            </a:r>
            <a:endParaRPr lang="en-US" sz="1100" dirty="0"/>
          </a:p>
          <a:p>
            <a:r>
              <a:rPr lang="en-US" sz="3200" dirty="0" smtClean="0"/>
              <a:t>*Read </a:t>
            </a:r>
            <a:r>
              <a:rPr lang="en-US" sz="3200" dirty="0"/>
              <a:t>aloud to students </a:t>
            </a:r>
            <a:r>
              <a:rPr lang="en-US" sz="3200" dirty="0">
                <a:solidFill>
                  <a:srgbClr val="FF0000"/>
                </a:solidFill>
              </a:rPr>
              <a:t>only</a:t>
            </a:r>
            <a:r>
              <a:rPr lang="en-US" sz="3200" dirty="0"/>
              <a:t> what is marked with a “SAY” and printed in the </a:t>
            </a:r>
            <a:r>
              <a:rPr lang="en-US" sz="3200" dirty="0" smtClean="0"/>
              <a:t>boxes</a:t>
            </a:r>
          </a:p>
          <a:p>
            <a:r>
              <a:rPr lang="en-US" sz="3200" dirty="0" err="1" smtClean="0"/>
              <a:t>Pgs</a:t>
            </a:r>
            <a:r>
              <a:rPr lang="en-US" sz="3200" dirty="0" smtClean="0"/>
              <a:t> 16-19 Writing</a:t>
            </a:r>
          </a:p>
          <a:p>
            <a:r>
              <a:rPr lang="en-US" sz="3200" dirty="0" err="1" smtClean="0"/>
              <a:t>Pgs</a:t>
            </a:r>
            <a:r>
              <a:rPr lang="en-US" sz="3200" dirty="0" smtClean="0"/>
              <a:t> 20-23 ELA Part 1  or 2</a:t>
            </a:r>
          </a:p>
          <a:p>
            <a:r>
              <a:rPr lang="en-US" sz="3200" dirty="0" err="1" smtClean="0"/>
              <a:t>Pgs</a:t>
            </a:r>
            <a:r>
              <a:rPr lang="en-US" sz="3200" dirty="0" smtClean="0"/>
              <a:t>  24-27 Math Part 1 or 2</a:t>
            </a:r>
            <a:endParaRPr lang="en-US" sz="3200" dirty="0"/>
          </a:p>
        </p:txBody>
      </p:sp>
    </p:spTree>
    <p:extLst>
      <p:ext uri="{BB962C8B-B14F-4D97-AF65-F5344CB8AC3E}">
        <p14:creationId xmlns:p14="http://schemas.microsoft.com/office/powerpoint/2010/main" val="9310221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3266" y="228600"/>
            <a:ext cx="8229600" cy="1143000"/>
          </a:xfrm>
        </p:spPr>
        <p:txBody>
          <a:bodyPr/>
          <a:lstStyle/>
          <a:p>
            <a:r>
              <a:rPr lang="en-US" dirty="0" smtClean="0"/>
              <a:t>Ticket In</a:t>
            </a:r>
            <a:endParaRPr lang="en-US" dirty="0"/>
          </a:p>
        </p:txBody>
      </p:sp>
      <p:sp>
        <p:nvSpPr>
          <p:cNvPr id="5" name="TextBox 4"/>
          <p:cNvSpPr txBox="1"/>
          <p:nvPr/>
        </p:nvSpPr>
        <p:spPr>
          <a:xfrm>
            <a:off x="685800" y="1183234"/>
            <a:ext cx="6934200" cy="3046988"/>
          </a:xfrm>
          <a:prstGeom prst="rect">
            <a:avLst/>
          </a:prstGeom>
          <a:noFill/>
        </p:spPr>
        <p:txBody>
          <a:bodyPr wrap="square" rtlCol="0">
            <a:spAutoFit/>
          </a:bodyPr>
          <a:lstStyle/>
          <a:p>
            <a:r>
              <a:rPr lang="en-US" sz="3200" dirty="0"/>
              <a:t>Please make sure all of your students have a testing ticket for </a:t>
            </a:r>
            <a:r>
              <a:rPr lang="en-US" sz="3200" dirty="0" err="1" smtClean="0"/>
              <a:t>AzMERIT</a:t>
            </a:r>
            <a:endParaRPr lang="en-US" sz="3200" dirty="0" smtClean="0"/>
          </a:p>
          <a:p>
            <a:endParaRPr lang="en-US" sz="3200" dirty="0"/>
          </a:p>
          <a:p>
            <a:r>
              <a:rPr lang="en-US" sz="3200" dirty="0"/>
              <a:t>SPED teachers-please highlight your students from grade-level and collect tickets from homeroom teacher</a:t>
            </a:r>
          </a:p>
        </p:txBody>
      </p:sp>
    </p:spTree>
    <p:extLst>
      <p:ext uri="{BB962C8B-B14F-4D97-AF65-F5344CB8AC3E}">
        <p14:creationId xmlns:p14="http://schemas.microsoft.com/office/powerpoint/2010/main" val="39915234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7145" y="-131618"/>
            <a:ext cx="9905999" cy="1143000"/>
          </a:xfrm>
        </p:spPr>
        <p:txBody>
          <a:bodyPr>
            <a:normAutofit/>
          </a:bodyPr>
          <a:lstStyle/>
          <a:p>
            <a:r>
              <a:rPr lang="en-US" sz="3600" dirty="0" smtClean="0"/>
              <a:t>Monitoring Student Testing </a:t>
            </a:r>
            <a:endParaRPr lang="en-US" sz="3600" dirty="0"/>
          </a:p>
        </p:txBody>
      </p:sp>
      <p:pic>
        <p:nvPicPr>
          <p:cNvPr id="9220"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3587" t="110978" r="3587" b="-110978"/>
          <a:stretch/>
        </p:blipFill>
        <p:spPr bwMode="auto">
          <a:xfrm>
            <a:off x="533400" y="817417"/>
            <a:ext cx="9101138" cy="13215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399" y="1033632"/>
            <a:ext cx="8820149" cy="32335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838199" y="4953000"/>
            <a:ext cx="7010400" cy="584775"/>
          </a:xfrm>
          <a:prstGeom prst="rect">
            <a:avLst/>
          </a:prstGeom>
        </p:spPr>
        <p:txBody>
          <a:bodyPr wrap="square">
            <a:spAutoFit/>
          </a:bodyPr>
          <a:lstStyle/>
          <a:p>
            <a:r>
              <a:rPr lang="en-US" dirty="0"/>
              <a:t>*</a:t>
            </a:r>
            <a:r>
              <a:rPr lang="en-US" sz="3200" dirty="0" smtClean="0"/>
              <a:t>continuously move about </a:t>
            </a:r>
            <a:r>
              <a:rPr lang="en-US" sz="3200" dirty="0"/>
              <a:t>the </a:t>
            </a:r>
            <a:r>
              <a:rPr lang="en-US" sz="3200" dirty="0" smtClean="0"/>
              <a:t>room</a:t>
            </a:r>
            <a:endParaRPr lang="en-US" dirty="0"/>
          </a:p>
        </p:txBody>
      </p:sp>
      <p:pic>
        <p:nvPicPr>
          <p:cNvPr id="921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38273" y="6019800"/>
            <a:ext cx="7534275" cy="285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906724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7145" y="-131618"/>
            <a:ext cx="9905999" cy="1143000"/>
          </a:xfrm>
        </p:spPr>
        <p:txBody>
          <a:bodyPr>
            <a:normAutofit/>
          </a:bodyPr>
          <a:lstStyle/>
          <a:p>
            <a:r>
              <a:rPr lang="en-US" sz="3600" dirty="0" smtClean="0"/>
              <a:t>Breaks DURING Testing</a:t>
            </a:r>
            <a:endParaRPr lang="en-US" sz="3600" dirty="0"/>
          </a:p>
        </p:txBody>
      </p:sp>
      <p:pic>
        <p:nvPicPr>
          <p:cNvPr id="9220"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3587" t="110978" r="3587" b="-110978"/>
          <a:stretch/>
        </p:blipFill>
        <p:spPr bwMode="auto">
          <a:xfrm>
            <a:off x="533400" y="817417"/>
            <a:ext cx="9101138" cy="13215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199" y="5867400"/>
            <a:ext cx="8201025" cy="314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4421331" y="829546"/>
            <a:ext cx="4572000" cy="1754326"/>
          </a:xfrm>
          <a:prstGeom prst="rect">
            <a:avLst/>
          </a:prstGeom>
        </p:spPr>
        <p:txBody>
          <a:bodyPr>
            <a:spAutoFit/>
          </a:bodyPr>
          <a:lstStyle/>
          <a:p>
            <a:r>
              <a:rPr lang="en-US" dirty="0"/>
              <a:t>The student must </a:t>
            </a:r>
            <a:r>
              <a:rPr lang="en-US" b="1" dirty="0">
                <a:solidFill>
                  <a:srgbClr val="FF0000"/>
                </a:solidFill>
              </a:rPr>
              <a:t>pause</a:t>
            </a:r>
            <a:r>
              <a:rPr lang="en-US" dirty="0"/>
              <a:t> his or her test before leaving the room. The student will be required to sign in to his or her test when he or she returns to the room, and the Test Administrator will need to approve the student again</a:t>
            </a:r>
          </a:p>
        </p:txBody>
      </p:sp>
      <p:sp>
        <p:nvSpPr>
          <p:cNvPr id="10" name="TextBox 9"/>
          <p:cNvSpPr txBox="1"/>
          <p:nvPr/>
        </p:nvSpPr>
        <p:spPr>
          <a:xfrm>
            <a:off x="381000" y="1295400"/>
            <a:ext cx="3352800" cy="1200329"/>
          </a:xfrm>
          <a:prstGeom prst="rect">
            <a:avLst/>
          </a:prstGeom>
          <a:noFill/>
        </p:spPr>
        <p:txBody>
          <a:bodyPr wrap="square" rtlCol="0">
            <a:spAutoFit/>
          </a:bodyPr>
          <a:lstStyle/>
          <a:p>
            <a:r>
              <a:rPr lang="en-US" sz="2400" dirty="0" smtClean="0">
                <a:solidFill>
                  <a:schemeClr val="bg1"/>
                </a:solidFill>
              </a:rPr>
              <a:t>Estimate Time of Pause</a:t>
            </a:r>
          </a:p>
          <a:p>
            <a:r>
              <a:rPr lang="en-US" sz="2400" dirty="0" smtClean="0">
                <a:solidFill>
                  <a:schemeClr val="bg1"/>
                </a:solidFill>
              </a:rPr>
              <a:t>*10-15 min (Restroom)</a:t>
            </a:r>
          </a:p>
          <a:p>
            <a:r>
              <a:rPr lang="en-US" sz="2400" dirty="0" smtClean="0">
                <a:solidFill>
                  <a:schemeClr val="bg1"/>
                </a:solidFill>
              </a:rPr>
              <a:t>*Hour or so (Nurse)</a:t>
            </a:r>
            <a:endParaRPr lang="en-US" sz="2400" dirty="0">
              <a:solidFill>
                <a:schemeClr val="bg1"/>
              </a:solidFill>
            </a:endParaRPr>
          </a:p>
        </p:txBody>
      </p:sp>
      <p:pic>
        <p:nvPicPr>
          <p:cNvPr id="819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2590" y="2741112"/>
            <a:ext cx="8311217" cy="2819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2" name="Straight Connector 11"/>
          <p:cNvCxnSpPr/>
          <p:nvPr/>
        </p:nvCxnSpPr>
        <p:spPr>
          <a:xfrm>
            <a:off x="5562600" y="3429000"/>
            <a:ext cx="1524000" cy="0"/>
          </a:xfrm>
          <a:prstGeom prst="line">
            <a:avLst/>
          </a:prstGeom>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2719944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7145" y="-131618"/>
            <a:ext cx="9905999" cy="1143000"/>
          </a:xfrm>
        </p:spPr>
        <p:txBody>
          <a:bodyPr>
            <a:normAutofit/>
          </a:bodyPr>
          <a:lstStyle/>
          <a:p>
            <a:r>
              <a:rPr lang="en-US" sz="3600" dirty="0" smtClean="0"/>
              <a:t>Students Who need Additional Time</a:t>
            </a:r>
            <a:endParaRPr lang="en-US" sz="3600" dirty="0"/>
          </a:p>
        </p:txBody>
      </p:sp>
      <p:pic>
        <p:nvPicPr>
          <p:cNvPr id="9220"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3587" t="110978" r="3587" b="-110978"/>
          <a:stretch/>
        </p:blipFill>
        <p:spPr bwMode="auto">
          <a:xfrm>
            <a:off x="533400" y="817417"/>
            <a:ext cx="9101138" cy="13215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533400" y="3810000"/>
            <a:ext cx="8305800" cy="2246769"/>
          </a:xfrm>
          <a:prstGeom prst="rect">
            <a:avLst/>
          </a:prstGeom>
          <a:noFill/>
        </p:spPr>
        <p:txBody>
          <a:bodyPr wrap="square" rtlCol="0">
            <a:spAutoFit/>
          </a:bodyPr>
          <a:lstStyle/>
          <a:p>
            <a:pPr algn="ctr"/>
            <a:r>
              <a:rPr lang="en-US" sz="3200" dirty="0" smtClean="0"/>
              <a:t>Lunch Overflow Room</a:t>
            </a:r>
          </a:p>
          <a:p>
            <a:endParaRPr lang="en-US" dirty="0"/>
          </a:p>
          <a:p>
            <a:r>
              <a:rPr lang="en-US" b="1" dirty="0" smtClean="0"/>
              <a:t>Which classroom would like to be designated  as the Lunch Overflow room?</a:t>
            </a:r>
          </a:p>
          <a:p>
            <a:r>
              <a:rPr lang="en-US" dirty="0" smtClean="0"/>
              <a:t>-Text Angela to bring lunches to students OR ask team mate to help</a:t>
            </a:r>
          </a:p>
          <a:p>
            <a:r>
              <a:rPr lang="en-US" dirty="0" smtClean="0"/>
              <a:t>-Continue testing/must log </a:t>
            </a:r>
            <a:r>
              <a:rPr lang="en-US" dirty="0" smtClean="0"/>
              <a:t>in (NEW THIS YEAR- no 20 min timeframe) </a:t>
            </a:r>
          </a:p>
          <a:p>
            <a:r>
              <a:rPr lang="en-US" dirty="0" smtClean="0"/>
              <a:t>-</a:t>
            </a:r>
            <a:r>
              <a:rPr lang="en-US" dirty="0" smtClean="0"/>
              <a:t>Remaining Students from Lunch Overflow room farmed out (email list Synthia please)</a:t>
            </a:r>
            <a:endParaRPr lang="en-US" dirty="0"/>
          </a:p>
        </p:txBody>
      </p:sp>
      <p:sp>
        <p:nvSpPr>
          <p:cNvPr id="12" name="TextBox 11"/>
          <p:cNvSpPr txBox="1"/>
          <p:nvPr/>
        </p:nvSpPr>
        <p:spPr>
          <a:xfrm>
            <a:off x="4343400" y="680099"/>
            <a:ext cx="1371600" cy="369332"/>
          </a:xfrm>
          <a:prstGeom prst="rect">
            <a:avLst/>
          </a:prstGeom>
          <a:noFill/>
        </p:spPr>
        <p:txBody>
          <a:bodyPr wrap="square" rtlCol="0">
            <a:spAutoFit/>
          </a:bodyPr>
          <a:lstStyle/>
          <a:p>
            <a:r>
              <a:rPr lang="en-US" dirty="0" smtClean="0"/>
              <a:t>2</a:t>
            </a:r>
            <a:r>
              <a:rPr lang="en-US" dirty="0" smtClean="0"/>
              <a:t>:30 </a:t>
            </a:r>
            <a:r>
              <a:rPr lang="en-US" dirty="0" smtClean="0"/>
              <a:t>pm</a:t>
            </a:r>
            <a:endParaRPr lang="en-US" dirty="0"/>
          </a:p>
        </p:txBody>
      </p:sp>
      <p:pic>
        <p:nvPicPr>
          <p:cNvPr id="921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9784" y="1134315"/>
            <a:ext cx="8953032" cy="24557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5" name="Straight Connector 14"/>
          <p:cNvCxnSpPr/>
          <p:nvPr/>
        </p:nvCxnSpPr>
        <p:spPr>
          <a:xfrm>
            <a:off x="3097155" y="2171311"/>
            <a:ext cx="3285567" cy="0"/>
          </a:xfrm>
          <a:prstGeom prst="line">
            <a:avLst/>
          </a:prstGeom>
        </p:spPr>
        <p:style>
          <a:lnRef idx="2">
            <a:schemeClr val="dk1"/>
          </a:lnRef>
          <a:fillRef idx="0">
            <a:schemeClr val="dk1"/>
          </a:fillRef>
          <a:effectRef idx="1">
            <a:schemeClr val="dk1"/>
          </a:effectRef>
          <a:fontRef idx="minor">
            <a:schemeClr val="tx1"/>
          </a:fontRef>
        </p:style>
      </p:cxnSp>
      <p:cxnSp>
        <p:nvCxnSpPr>
          <p:cNvPr id="11" name="Straight Arrow Connector 10"/>
          <p:cNvCxnSpPr/>
          <p:nvPr/>
        </p:nvCxnSpPr>
        <p:spPr>
          <a:xfrm flipV="1">
            <a:off x="1933373" y="910216"/>
            <a:ext cx="2327564" cy="54090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9251470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7145" y="-131618"/>
            <a:ext cx="9905999" cy="1143000"/>
          </a:xfrm>
        </p:spPr>
        <p:txBody>
          <a:bodyPr>
            <a:normAutofit/>
          </a:bodyPr>
          <a:lstStyle/>
          <a:p>
            <a:r>
              <a:rPr lang="en-US" sz="3600" dirty="0" smtClean="0"/>
              <a:t>Students Who Leave DURING testing</a:t>
            </a:r>
            <a:endParaRPr lang="en-US" sz="3600"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6248400"/>
            <a:ext cx="8191500" cy="371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285750" y="1628507"/>
            <a:ext cx="7867650" cy="1815882"/>
          </a:xfrm>
          <a:prstGeom prst="rect">
            <a:avLst/>
          </a:prstGeom>
        </p:spPr>
        <p:txBody>
          <a:bodyPr wrap="square">
            <a:spAutoFit/>
          </a:bodyPr>
          <a:lstStyle/>
          <a:p>
            <a:r>
              <a:rPr lang="en-US" sz="2800" dirty="0"/>
              <a:t>The Test Administrator should inform the student that he or she will </a:t>
            </a:r>
            <a:r>
              <a:rPr lang="en-US" sz="2800" dirty="0">
                <a:solidFill>
                  <a:srgbClr val="FF0000"/>
                </a:solidFill>
              </a:rPr>
              <a:t>not</a:t>
            </a:r>
            <a:r>
              <a:rPr lang="en-US" sz="2800" dirty="0"/>
              <a:t> be permitted to finish that session when the student returns to school.</a:t>
            </a:r>
          </a:p>
        </p:txBody>
      </p:sp>
      <p:pic>
        <p:nvPicPr>
          <p:cNvPr id="614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116" y="4163291"/>
            <a:ext cx="9020175" cy="8582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548734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7145" y="-131618"/>
            <a:ext cx="9905999" cy="1143000"/>
          </a:xfrm>
        </p:spPr>
        <p:txBody>
          <a:bodyPr>
            <a:normAutofit/>
          </a:bodyPr>
          <a:lstStyle/>
          <a:p>
            <a:r>
              <a:rPr lang="en-US" sz="3600" dirty="0" smtClean="0"/>
              <a:t>Field Test Items</a:t>
            </a:r>
            <a:endParaRPr lang="en-US" sz="3600" dirty="0"/>
          </a:p>
        </p:txBody>
      </p:sp>
      <p:sp>
        <p:nvSpPr>
          <p:cNvPr id="5" name="Rectangle 4"/>
          <p:cNvSpPr/>
          <p:nvPr/>
        </p:nvSpPr>
        <p:spPr>
          <a:xfrm>
            <a:off x="428625" y="948658"/>
            <a:ext cx="7867650" cy="1384995"/>
          </a:xfrm>
          <a:prstGeom prst="rect">
            <a:avLst/>
          </a:prstGeom>
        </p:spPr>
        <p:txBody>
          <a:bodyPr wrap="square">
            <a:spAutoFit/>
          </a:bodyPr>
          <a:lstStyle/>
          <a:p>
            <a:r>
              <a:rPr lang="en-US" sz="2800" dirty="0" smtClean="0"/>
              <a:t>*Do Best</a:t>
            </a:r>
          </a:p>
          <a:p>
            <a:r>
              <a:rPr lang="en-US" sz="2800" dirty="0" smtClean="0"/>
              <a:t>*Not used for student scores or measure student growth</a:t>
            </a:r>
            <a:endParaRPr lang="en-US" sz="2800" dirty="0"/>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50" y="2333653"/>
            <a:ext cx="8629650" cy="26717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9431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427" y="-152400"/>
            <a:ext cx="8229600" cy="1143000"/>
          </a:xfrm>
        </p:spPr>
        <p:txBody>
          <a:bodyPr>
            <a:normAutofit/>
          </a:bodyPr>
          <a:lstStyle/>
          <a:p>
            <a:r>
              <a:rPr lang="en-US" dirty="0" smtClean="0"/>
              <a:t>End of AzMERIT Testing</a:t>
            </a:r>
            <a:endParaRPr lang="en-US" dirty="0"/>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6524" y="762000"/>
            <a:ext cx="8636002" cy="304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221673" y="3924127"/>
            <a:ext cx="7086600" cy="2954655"/>
          </a:xfrm>
          <a:prstGeom prst="rect">
            <a:avLst/>
          </a:prstGeom>
        </p:spPr>
        <p:txBody>
          <a:bodyPr wrap="square">
            <a:spAutoFit/>
          </a:bodyPr>
          <a:lstStyle/>
          <a:p>
            <a:r>
              <a:rPr lang="en-US" sz="2400" dirty="0" smtClean="0"/>
              <a:t>*verify </a:t>
            </a:r>
            <a:r>
              <a:rPr lang="en-US" sz="2400" dirty="0"/>
              <a:t>that the student has submitted his or her </a:t>
            </a:r>
            <a:r>
              <a:rPr lang="en-US" sz="2400" dirty="0" smtClean="0"/>
              <a:t>test (Interface)</a:t>
            </a:r>
          </a:p>
          <a:p>
            <a:r>
              <a:rPr lang="en-US" sz="2400" dirty="0" smtClean="0"/>
              <a:t>*collect </a:t>
            </a:r>
            <a:r>
              <a:rPr lang="en-US" sz="2400" dirty="0"/>
              <a:t>any scratch </a:t>
            </a:r>
            <a:r>
              <a:rPr lang="en-US" sz="2400" dirty="0" smtClean="0"/>
              <a:t>paper</a:t>
            </a:r>
            <a:endParaRPr lang="en-US" sz="2400" dirty="0"/>
          </a:p>
          <a:p>
            <a:r>
              <a:rPr lang="en-US" sz="2400" dirty="0" smtClean="0"/>
              <a:t>*once finished then students will read or do classwork silently </a:t>
            </a:r>
          </a:p>
          <a:p>
            <a:r>
              <a:rPr lang="en-US" sz="2400" dirty="0" smtClean="0"/>
              <a:t>MAY NOT USE THE COMPUTER until the end of testing</a:t>
            </a:r>
          </a:p>
          <a:p>
            <a:endParaRPr lang="en-US" dirty="0"/>
          </a:p>
        </p:txBody>
      </p:sp>
      <p:cxnSp>
        <p:nvCxnSpPr>
          <p:cNvPr id="5" name="Straight Connector 4"/>
          <p:cNvCxnSpPr/>
          <p:nvPr/>
        </p:nvCxnSpPr>
        <p:spPr>
          <a:xfrm>
            <a:off x="5410200" y="1371600"/>
            <a:ext cx="2971800" cy="0"/>
          </a:xfrm>
          <a:prstGeom prst="line">
            <a:avLst/>
          </a:prstGeom>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a:off x="1799359" y="1676400"/>
            <a:ext cx="2019300" cy="0"/>
          </a:xfrm>
          <a:prstGeom prst="line">
            <a:avLst/>
          </a:prstGeom>
        </p:spPr>
        <p:style>
          <a:lnRef idx="3">
            <a:schemeClr val="dk1"/>
          </a:lnRef>
          <a:fillRef idx="0">
            <a:schemeClr val="dk1"/>
          </a:fillRef>
          <a:effectRef idx="2">
            <a:schemeClr val="dk1"/>
          </a:effectRef>
          <a:fontRef idx="minor">
            <a:schemeClr val="tx1"/>
          </a:fontRef>
        </p:style>
      </p:cxnSp>
      <p:cxnSp>
        <p:nvCxnSpPr>
          <p:cNvPr id="10" name="Straight Connector 9"/>
          <p:cNvCxnSpPr/>
          <p:nvPr/>
        </p:nvCxnSpPr>
        <p:spPr>
          <a:xfrm>
            <a:off x="5739245" y="2819400"/>
            <a:ext cx="2971800" cy="0"/>
          </a:xfrm>
          <a:prstGeom prst="line">
            <a:avLst/>
          </a:prstGeom>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4512669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52400"/>
            <a:ext cx="8229600" cy="1828800"/>
          </a:xfrm>
        </p:spPr>
        <p:txBody>
          <a:bodyPr/>
          <a:lstStyle/>
          <a:p>
            <a:r>
              <a:rPr lang="en-US" dirty="0" smtClean="0"/>
              <a:t>Practicing for Azmerit </a:t>
            </a:r>
            <a:endParaRPr lang="en-US"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1752599"/>
            <a:ext cx="4267200" cy="45941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243426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1030" y="152400"/>
            <a:ext cx="8229600" cy="990600"/>
          </a:xfrm>
        </p:spPr>
        <p:txBody>
          <a:bodyPr>
            <a:noAutofit/>
          </a:bodyPr>
          <a:lstStyle/>
          <a:p>
            <a:r>
              <a:rPr lang="en-US" sz="2400" dirty="0" smtClean="0">
                <a:effectLst/>
              </a:rPr>
              <a:t/>
            </a:r>
            <a:br>
              <a:rPr lang="en-US" sz="2400" dirty="0" smtClean="0">
                <a:effectLst/>
              </a:rPr>
            </a:br>
            <a:r>
              <a:rPr lang="en-US" sz="2400" dirty="0" smtClean="0">
                <a:effectLst/>
              </a:rPr>
              <a:t/>
            </a:r>
            <a:br>
              <a:rPr lang="en-US" sz="2400" dirty="0" smtClean="0">
                <a:effectLst/>
              </a:rPr>
            </a:br>
            <a:r>
              <a:rPr lang="en-US" sz="2400" dirty="0" smtClean="0">
                <a:effectLst/>
              </a:rPr>
              <a:t>Wednesday April 3</a:t>
            </a:r>
            <a:r>
              <a:rPr lang="en-US" sz="2400" baseline="30000" dirty="0" smtClean="0">
                <a:effectLst/>
              </a:rPr>
              <a:t>rd</a:t>
            </a:r>
            <a:r>
              <a:rPr lang="en-US" sz="2400" dirty="0">
                <a:effectLst/>
              </a:rPr>
              <a:t> </a:t>
            </a:r>
            <a:r>
              <a:rPr lang="en-US" sz="2400" dirty="0" smtClean="0">
                <a:effectLst/>
              </a:rPr>
              <a:t>3:00-3:30</a:t>
            </a:r>
            <a:br>
              <a:rPr lang="en-US" sz="2400" dirty="0" smtClean="0">
                <a:effectLst/>
              </a:rPr>
            </a:br>
            <a:r>
              <a:rPr lang="en-US" sz="2400" dirty="0" smtClean="0">
                <a:effectLst/>
              </a:rPr>
              <a:t>Friday </a:t>
            </a:r>
            <a:r>
              <a:rPr lang="en-US" sz="2400" dirty="0" smtClean="0">
                <a:effectLst/>
              </a:rPr>
              <a:t>April </a:t>
            </a:r>
            <a:r>
              <a:rPr lang="en-US" sz="2400" dirty="0" smtClean="0">
                <a:effectLst/>
              </a:rPr>
              <a:t>5</a:t>
            </a:r>
            <a:r>
              <a:rPr lang="en-US" sz="2400" baseline="30000" dirty="0" smtClean="0">
                <a:effectLst/>
              </a:rPr>
              <a:t>th</a:t>
            </a:r>
            <a:r>
              <a:rPr lang="en-US" sz="2400" dirty="0" smtClean="0">
                <a:effectLst/>
              </a:rPr>
              <a:t> 2:30-3:30 </a:t>
            </a:r>
            <a:r>
              <a:rPr lang="en-US" sz="2400" dirty="0" smtClean="0">
                <a:effectLst/>
              </a:rPr>
              <a:t>Cluster Room</a:t>
            </a:r>
            <a:r>
              <a:rPr lang="en-US" sz="2400" dirty="0">
                <a:effectLst/>
              </a:rPr>
              <a:t/>
            </a:r>
            <a:br>
              <a:rPr lang="en-US" sz="2400" dirty="0">
                <a:effectLst/>
              </a:rPr>
            </a:br>
            <a:endParaRPr lang="en-US" sz="2400" dirty="0">
              <a:effectLst/>
            </a:endParaRPr>
          </a:p>
        </p:txBody>
      </p:sp>
      <p:sp>
        <p:nvSpPr>
          <p:cNvPr id="3" name="Rectangle 2"/>
          <p:cNvSpPr/>
          <p:nvPr/>
        </p:nvSpPr>
        <p:spPr>
          <a:xfrm>
            <a:off x="-62345" y="1676400"/>
            <a:ext cx="2819400" cy="2585323"/>
          </a:xfrm>
          <a:prstGeom prst="rect">
            <a:avLst/>
          </a:prstGeom>
        </p:spPr>
        <p:txBody>
          <a:bodyPr wrap="square">
            <a:spAutoFit/>
          </a:bodyPr>
          <a:lstStyle/>
          <a:p>
            <a:r>
              <a:rPr lang="en-US" dirty="0"/>
              <a:t>*Launch the AzMERIT Secure Browser on each student Chromebook</a:t>
            </a:r>
            <a:br>
              <a:rPr lang="en-US" dirty="0"/>
            </a:br>
            <a:r>
              <a:rPr lang="en-US" dirty="0"/>
              <a:t>*Write the Session ID clearly on the board</a:t>
            </a:r>
            <a:br>
              <a:rPr lang="en-US" dirty="0"/>
            </a:br>
            <a:r>
              <a:rPr lang="en-US" dirty="0"/>
              <a:t>*Post “Testing Do Not Disturb Sign”</a:t>
            </a:r>
            <a:br>
              <a:rPr lang="en-US" dirty="0"/>
            </a:br>
            <a:r>
              <a:rPr lang="en-US" dirty="0"/>
              <a:t>*Distribute testing tickets</a:t>
            </a:r>
            <a:br>
              <a:rPr lang="en-US" dirty="0"/>
            </a:br>
            <a:r>
              <a:rPr lang="en-US" dirty="0"/>
              <a:t>*Distribute Scratch Paper </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91691" y="1000721"/>
            <a:ext cx="6110713" cy="57048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841503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229600" cy="1143000"/>
          </a:xfrm>
        </p:spPr>
        <p:txBody>
          <a:bodyPr/>
          <a:lstStyle/>
          <a:p>
            <a:r>
              <a:rPr lang="en-US" dirty="0" smtClean="0"/>
              <a:t>Overview</a:t>
            </a:r>
            <a:endParaRPr lang="en-US" dirty="0"/>
          </a:p>
        </p:txBody>
      </p:sp>
      <p:sp>
        <p:nvSpPr>
          <p:cNvPr id="5" name="TextBox 4"/>
          <p:cNvSpPr txBox="1"/>
          <p:nvPr/>
        </p:nvSpPr>
        <p:spPr>
          <a:xfrm>
            <a:off x="457200" y="685800"/>
            <a:ext cx="8458200" cy="3970318"/>
          </a:xfrm>
          <a:prstGeom prst="rect">
            <a:avLst/>
          </a:prstGeom>
          <a:noFill/>
        </p:spPr>
        <p:txBody>
          <a:bodyPr wrap="square" rtlCol="0">
            <a:spAutoFit/>
          </a:bodyPr>
          <a:lstStyle/>
          <a:p>
            <a:r>
              <a:rPr lang="en-US" sz="3600" dirty="0" smtClean="0"/>
              <a:t>*verify </a:t>
            </a:r>
            <a:r>
              <a:rPr lang="en-US" sz="3600" dirty="0"/>
              <a:t>all of your homeroom students are ready for testing (test ticket)</a:t>
            </a:r>
          </a:p>
          <a:p>
            <a:r>
              <a:rPr lang="en-US" sz="3600" dirty="0" smtClean="0"/>
              <a:t>*review </a:t>
            </a:r>
            <a:r>
              <a:rPr lang="en-US" sz="3600" dirty="0"/>
              <a:t>responsibilities of Test Administrator including </a:t>
            </a:r>
            <a:r>
              <a:rPr lang="en-US" sz="3600" dirty="0" smtClean="0"/>
              <a:t> </a:t>
            </a:r>
            <a:r>
              <a:rPr lang="en-US" sz="3600" dirty="0"/>
              <a:t>test </a:t>
            </a:r>
            <a:r>
              <a:rPr lang="en-US" sz="3600" dirty="0" smtClean="0"/>
              <a:t>security</a:t>
            </a:r>
            <a:r>
              <a:rPr lang="en-US" sz="3600" dirty="0"/>
              <a:t> </a:t>
            </a:r>
            <a:r>
              <a:rPr lang="en-US" sz="3600" dirty="0" smtClean="0"/>
              <a:t>and</a:t>
            </a:r>
            <a:r>
              <a:rPr lang="en-US" sz="3600" dirty="0" smtClean="0"/>
              <a:t> accommodations</a:t>
            </a:r>
            <a:endParaRPr lang="en-US" sz="3600" dirty="0"/>
          </a:p>
          <a:p>
            <a:r>
              <a:rPr lang="en-US" sz="3600" dirty="0" smtClean="0"/>
              <a:t>*discuss </a:t>
            </a:r>
            <a:r>
              <a:rPr lang="en-US" sz="3600" dirty="0"/>
              <a:t>ways to support before, during, and after </a:t>
            </a:r>
            <a:r>
              <a:rPr lang="en-US" sz="3600" dirty="0" smtClean="0"/>
              <a:t>testing</a:t>
            </a:r>
            <a:endParaRPr lang="en-US" sz="3600" dirty="0"/>
          </a:p>
        </p:txBody>
      </p:sp>
    </p:spTree>
    <p:extLst>
      <p:ext uri="{BB962C8B-B14F-4D97-AF65-F5344CB8AC3E}">
        <p14:creationId xmlns:p14="http://schemas.microsoft.com/office/powerpoint/2010/main" val="9371899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3266" y="228600"/>
            <a:ext cx="8229600" cy="1143000"/>
          </a:xfrm>
        </p:spPr>
        <p:txBody>
          <a:bodyPr/>
          <a:lstStyle/>
          <a:p>
            <a:r>
              <a:rPr lang="en-US" dirty="0" smtClean="0"/>
              <a:t>Test Security</a:t>
            </a:r>
            <a:endParaRPr lang="en-US" dirty="0"/>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9553" b="58623"/>
          <a:stretch/>
        </p:blipFill>
        <p:spPr bwMode="auto">
          <a:xfrm>
            <a:off x="120824" y="1288094"/>
            <a:ext cx="7788058" cy="14102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 name="Straight Connector 5"/>
          <p:cNvCxnSpPr/>
          <p:nvPr/>
        </p:nvCxnSpPr>
        <p:spPr>
          <a:xfrm>
            <a:off x="5029200" y="3707704"/>
            <a:ext cx="457200" cy="0"/>
          </a:xfrm>
          <a:prstGeom prst="line">
            <a:avLst/>
          </a:prstGeom>
        </p:spPr>
        <p:style>
          <a:lnRef idx="3">
            <a:schemeClr val="accent6"/>
          </a:lnRef>
          <a:fillRef idx="0">
            <a:schemeClr val="accent6"/>
          </a:fillRef>
          <a:effectRef idx="2">
            <a:schemeClr val="accent6"/>
          </a:effectRef>
          <a:fontRef idx="minor">
            <a:schemeClr val="tx1"/>
          </a:fontRef>
        </p:style>
      </p:cxn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0824" y="5943600"/>
            <a:ext cx="8343900" cy="590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0" name="Straight Connector 9"/>
          <p:cNvCxnSpPr/>
          <p:nvPr/>
        </p:nvCxnSpPr>
        <p:spPr>
          <a:xfrm>
            <a:off x="4401855" y="3352800"/>
            <a:ext cx="457200" cy="0"/>
          </a:xfrm>
          <a:prstGeom prst="line">
            <a:avLst/>
          </a:prstGeom>
        </p:spPr>
        <p:style>
          <a:lnRef idx="3">
            <a:schemeClr val="accent6"/>
          </a:lnRef>
          <a:fillRef idx="0">
            <a:schemeClr val="accent6"/>
          </a:fillRef>
          <a:effectRef idx="2">
            <a:schemeClr val="accent6"/>
          </a:effectRef>
          <a:fontRef idx="minor">
            <a:schemeClr val="tx1"/>
          </a:fontRef>
        </p:style>
      </p:cxnSp>
      <p:pic>
        <p:nvPicPr>
          <p:cNvPr id="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52822" y="533315"/>
            <a:ext cx="3331117" cy="9145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90600" y="2785836"/>
            <a:ext cx="4857685" cy="31577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extBox 11"/>
          <p:cNvSpPr txBox="1"/>
          <p:nvPr/>
        </p:nvSpPr>
        <p:spPr>
          <a:xfrm>
            <a:off x="6324600" y="3200400"/>
            <a:ext cx="2590800" cy="1384995"/>
          </a:xfrm>
          <a:prstGeom prst="rect">
            <a:avLst/>
          </a:prstGeom>
          <a:noFill/>
        </p:spPr>
        <p:txBody>
          <a:bodyPr wrap="square" rtlCol="0">
            <a:spAutoFit/>
          </a:bodyPr>
          <a:lstStyle/>
          <a:p>
            <a:r>
              <a:rPr lang="en-US" sz="2800" dirty="0" smtClean="0"/>
              <a:t>*Page 1</a:t>
            </a:r>
          </a:p>
          <a:p>
            <a:r>
              <a:rPr lang="en-US" sz="2800" dirty="0" smtClean="0"/>
              <a:t>*Page 5</a:t>
            </a:r>
          </a:p>
          <a:p>
            <a:r>
              <a:rPr lang="en-US" sz="2800" dirty="0" smtClean="0"/>
              <a:t>Test Security</a:t>
            </a:r>
            <a:endParaRPr lang="en-US" sz="2800" dirty="0"/>
          </a:p>
        </p:txBody>
      </p:sp>
    </p:spTree>
    <p:extLst>
      <p:ext uri="{BB962C8B-B14F-4D97-AF65-F5344CB8AC3E}">
        <p14:creationId xmlns:p14="http://schemas.microsoft.com/office/powerpoint/2010/main" val="20627259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10134600" cy="1143000"/>
          </a:xfrm>
        </p:spPr>
        <p:txBody>
          <a:bodyPr>
            <a:normAutofit/>
          </a:bodyPr>
          <a:lstStyle/>
          <a:p>
            <a:r>
              <a:rPr lang="en-US" sz="3200" dirty="0" smtClean="0"/>
              <a:t>Largest Source of Test Security Violation</a:t>
            </a:r>
            <a:endParaRPr lang="en-US" sz="3200"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52" y="1256545"/>
            <a:ext cx="9048215" cy="4087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2200" y="3392121"/>
            <a:ext cx="2514600" cy="24729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6"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24200" y="3526063"/>
            <a:ext cx="2216552" cy="22050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5813" y="6172200"/>
            <a:ext cx="7553325" cy="295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8"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9550" y="1801080"/>
            <a:ext cx="8477250" cy="1266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6"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5813" y="3252218"/>
            <a:ext cx="1790700" cy="2752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321635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3266" y="228600"/>
            <a:ext cx="8229600" cy="1143000"/>
          </a:xfrm>
        </p:spPr>
        <p:txBody>
          <a:bodyPr/>
          <a:lstStyle/>
          <a:p>
            <a:r>
              <a:rPr lang="en-US" dirty="0" smtClean="0"/>
              <a:t>Responsibilities</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050922"/>
            <a:ext cx="8458200" cy="33478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 name="Straight Connector 5"/>
          <p:cNvCxnSpPr/>
          <p:nvPr/>
        </p:nvCxnSpPr>
        <p:spPr>
          <a:xfrm>
            <a:off x="5029200" y="3707704"/>
            <a:ext cx="457200" cy="0"/>
          </a:xfrm>
          <a:prstGeom prst="line">
            <a:avLst/>
          </a:prstGeom>
        </p:spPr>
        <p:style>
          <a:lnRef idx="3">
            <a:schemeClr val="accent6"/>
          </a:lnRef>
          <a:fillRef idx="0">
            <a:schemeClr val="accent6"/>
          </a:fillRef>
          <a:effectRef idx="2">
            <a:schemeClr val="accent6"/>
          </a:effectRef>
          <a:fontRef idx="minor">
            <a:schemeClr val="tx1"/>
          </a:fontRef>
        </p:style>
      </p:cxn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0824" y="5943600"/>
            <a:ext cx="8343900" cy="590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0" name="Straight Connector 9"/>
          <p:cNvCxnSpPr/>
          <p:nvPr/>
        </p:nvCxnSpPr>
        <p:spPr>
          <a:xfrm>
            <a:off x="4401855" y="3352800"/>
            <a:ext cx="457200" cy="0"/>
          </a:xfrm>
          <a:prstGeom prst="line">
            <a:avLst/>
          </a:prstGeom>
        </p:spPr>
        <p:style>
          <a:lnRef idx="3">
            <a:schemeClr val="accent6"/>
          </a:lnRef>
          <a:fillRef idx="0">
            <a:schemeClr val="accent6"/>
          </a:fillRef>
          <a:effectRef idx="2">
            <a:schemeClr val="accent6"/>
          </a:effectRef>
          <a:fontRef idx="minor">
            <a:schemeClr val="tx1"/>
          </a:fontRef>
        </p:style>
      </p:cxnSp>
      <p:pic>
        <p:nvPicPr>
          <p:cNvPr id="5"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3617" y="4542413"/>
            <a:ext cx="7283363" cy="13249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52822" y="533315"/>
            <a:ext cx="3331117" cy="9145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217057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193" y="-152400"/>
            <a:ext cx="8229600" cy="1143000"/>
          </a:xfrm>
        </p:spPr>
        <p:txBody>
          <a:bodyPr>
            <a:normAutofit fontScale="90000"/>
          </a:bodyPr>
          <a:lstStyle/>
          <a:p>
            <a:r>
              <a:rPr lang="en-US" dirty="0" smtClean="0"/>
              <a:t>Responsibility </a:t>
            </a:r>
            <a:r>
              <a:rPr lang="en-US" dirty="0" err="1" smtClean="0"/>
              <a:t>Accomodations</a:t>
            </a:r>
            <a:endParaRPr lang="en-US"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1945" y="6477000"/>
            <a:ext cx="8248650" cy="381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8"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l="43034" b="50000"/>
          <a:stretch/>
        </p:blipFill>
        <p:spPr bwMode="auto">
          <a:xfrm>
            <a:off x="70895" y="838200"/>
            <a:ext cx="6275243" cy="3040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t="50000" r="38329"/>
          <a:stretch/>
        </p:blipFill>
        <p:spPr bwMode="auto">
          <a:xfrm>
            <a:off x="70894" y="1142207"/>
            <a:ext cx="6275243" cy="2808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61399" t="50000"/>
          <a:stretch/>
        </p:blipFill>
        <p:spPr bwMode="auto">
          <a:xfrm>
            <a:off x="70895" y="1410746"/>
            <a:ext cx="3927764" cy="2808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13"/>
          <p:cNvPicPr/>
          <p:nvPr/>
        </p:nvPicPr>
        <p:blipFill rotWithShape="1">
          <a:blip r:embed="rId5"/>
          <a:srcRect r="1921"/>
          <a:stretch/>
        </p:blipFill>
        <p:spPr>
          <a:xfrm>
            <a:off x="520216" y="3376788"/>
            <a:ext cx="3865418" cy="2033412"/>
          </a:xfrm>
          <a:prstGeom prst="rect">
            <a:avLst/>
          </a:prstGeom>
        </p:spPr>
      </p:pic>
      <p:sp>
        <p:nvSpPr>
          <p:cNvPr id="15" name="Oval 14"/>
          <p:cNvSpPr/>
          <p:nvPr/>
        </p:nvSpPr>
        <p:spPr>
          <a:xfrm>
            <a:off x="2329541" y="4876800"/>
            <a:ext cx="1345565" cy="914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pic>
        <p:nvPicPr>
          <p:cNvPr id="6150" name="Picture 6"/>
          <p:cNvPicPr>
            <a:picLocks noChangeAspect="1" noChangeArrowheads="1"/>
          </p:cNvPicPr>
          <p:nvPr/>
        </p:nvPicPr>
        <p:blipFill rotWithShape="1">
          <a:blip r:embed="rId6">
            <a:extLst>
              <a:ext uri="{28A0092B-C50C-407E-A947-70E740481C1C}">
                <a14:useLocalDpi xmlns:a14="http://schemas.microsoft.com/office/drawing/2010/main" val="0"/>
              </a:ext>
            </a:extLst>
          </a:blip>
          <a:srcRect t="-11974"/>
          <a:stretch/>
        </p:blipFill>
        <p:spPr bwMode="auto">
          <a:xfrm>
            <a:off x="79445" y="1851155"/>
            <a:ext cx="8899813" cy="3217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 name="TextBox 18"/>
          <p:cNvSpPr txBox="1"/>
          <p:nvPr/>
        </p:nvSpPr>
        <p:spPr>
          <a:xfrm>
            <a:off x="5575993" y="3253267"/>
            <a:ext cx="2743200" cy="646331"/>
          </a:xfrm>
          <a:prstGeom prst="rect">
            <a:avLst/>
          </a:prstGeom>
          <a:noFill/>
        </p:spPr>
        <p:txBody>
          <a:bodyPr wrap="square" rtlCol="0">
            <a:spAutoFit/>
          </a:bodyPr>
          <a:lstStyle/>
          <a:p>
            <a:r>
              <a:rPr lang="en-US" dirty="0" smtClean="0"/>
              <a:t>*Small Group provided outside classroom </a:t>
            </a:r>
            <a:endParaRPr lang="en-US" dirty="0"/>
          </a:p>
        </p:txBody>
      </p:sp>
      <p:cxnSp>
        <p:nvCxnSpPr>
          <p:cNvPr id="5" name="Straight Connector 4"/>
          <p:cNvCxnSpPr/>
          <p:nvPr/>
        </p:nvCxnSpPr>
        <p:spPr>
          <a:xfrm>
            <a:off x="2833255" y="1142207"/>
            <a:ext cx="631305" cy="0"/>
          </a:xfrm>
          <a:prstGeom prst="line">
            <a:avLst/>
          </a:prstGeom>
        </p:spPr>
        <p:style>
          <a:lnRef idx="3">
            <a:schemeClr val="dk1"/>
          </a:lnRef>
          <a:fillRef idx="0">
            <a:schemeClr val="dk1"/>
          </a:fillRef>
          <a:effectRef idx="2">
            <a:schemeClr val="dk1"/>
          </a:effectRef>
          <a:fontRef idx="minor">
            <a:schemeClr val="tx1"/>
          </a:fontRef>
        </p:style>
      </p:cxnSp>
      <p:cxnSp>
        <p:nvCxnSpPr>
          <p:cNvPr id="16" name="Straight Connector 15"/>
          <p:cNvCxnSpPr/>
          <p:nvPr/>
        </p:nvCxnSpPr>
        <p:spPr>
          <a:xfrm>
            <a:off x="2857191" y="2189475"/>
            <a:ext cx="796636" cy="0"/>
          </a:xfrm>
          <a:prstGeom prst="line">
            <a:avLst/>
          </a:prstGeom>
        </p:spPr>
        <p:style>
          <a:lnRef idx="3">
            <a:schemeClr val="dk1"/>
          </a:lnRef>
          <a:fillRef idx="0">
            <a:schemeClr val="dk1"/>
          </a:fillRef>
          <a:effectRef idx="2">
            <a:schemeClr val="dk1"/>
          </a:effectRef>
          <a:fontRef idx="minor">
            <a:schemeClr val="tx1"/>
          </a:fontRef>
        </p:style>
      </p:cxnSp>
      <p:sp>
        <p:nvSpPr>
          <p:cNvPr id="17" name="TextBox 16"/>
          <p:cNvSpPr txBox="1"/>
          <p:nvPr/>
        </p:nvSpPr>
        <p:spPr>
          <a:xfrm>
            <a:off x="342239" y="2787089"/>
            <a:ext cx="5238312" cy="646331"/>
          </a:xfrm>
          <a:prstGeom prst="rect">
            <a:avLst/>
          </a:prstGeom>
          <a:noFill/>
        </p:spPr>
        <p:txBody>
          <a:bodyPr wrap="square" rtlCol="0">
            <a:spAutoFit/>
          </a:bodyPr>
          <a:lstStyle/>
          <a:p>
            <a:r>
              <a:rPr lang="en-US" dirty="0" smtClean="0"/>
              <a:t>*Hearing-Closed Captioning</a:t>
            </a:r>
          </a:p>
          <a:p>
            <a:r>
              <a:rPr lang="en-US" dirty="0" smtClean="0"/>
              <a:t>*Visual- contrast, special large paper version</a:t>
            </a:r>
            <a:endParaRPr lang="en-US" dirty="0"/>
          </a:p>
        </p:txBody>
      </p:sp>
      <p:pic>
        <p:nvPicPr>
          <p:cNvPr id="4"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80551" y="3874208"/>
            <a:ext cx="2425145" cy="23226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 name="Oval 19"/>
          <p:cNvSpPr/>
          <p:nvPr/>
        </p:nvSpPr>
        <p:spPr>
          <a:xfrm>
            <a:off x="6858000" y="3799072"/>
            <a:ext cx="1345565" cy="161112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18" name="TextBox 17"/>
          <p:cNvSpPr txBox="1"/>
          <p:nvPr/>
        </p:nvSpPr>
        <p:spPr>
          <a:xfrm>
            <a:off x="28185" y="2230735"/>
            <a:ext cx="9525000" cy="584775"/>
          </a:xfrm>
          <a:prstGeom prst="rect">
            <a:avLst/>
          </a:prstGeom>
          <a:noFill/>
        </p:spPr>
        <p:txBody>
          <a:bodyPr wrap="square" rtlCol="0">
            <a:spAutoFit/>
          </a:bodyPr>
          <a:lstStyle/>
          <a:p>
            <a:r>
              <a:rPr lang="en-US" sz="3200" dirty="0" smtClean="0"/>
              <a:t>Accommodations for Students with Disabilities </a:t>
            </a:r>
            <a:endParaRPr lang="en-US" sz="3200" dirty="0"/>
          </a:p>
        </p:txBody>
      </p:sp>
    </p:spTree>
    <p:extLst>
      <p:ext uri="{BB962C8B-B14F-4D97-AF65-F5344CB8AC3E}">
        <p14:creationId xmlns:p14="http://schemas.microsoft.com/office/powerpoint/2010/main" val="8967265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193" y="-152400"/>
            <a:ext cx="8229600" cy="1143000"/>
          </a:xfrm>
        </p:spPr>
        <p:txBody>
          <a:bodyPr>
            <a:normAutofit/>
          </a:bodyPr>
          <a:lstStyle/>
          <a:p>
            <a:r>
              <a:rPr lang="en-US" dirty="0" smtClean="0"/>
              <a:t>Testing Accommodations</a:t>
            </a:r>
            <a:endParaRPr lang="en-US" dirty="0"/>
          </a:p>
        </p:txBody>
      </p:sp>
      <p:pic>
        <p:nvPicPr>
          <p:cNvPr id="6148"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43034" b="50000"/>
          <a:stretch/>
        </p:blipFill>
        <p:spPr bwMode="auto">
          <a:xfrm>
            <a:off x="70895" y="838200"/>
            <a:ext cx="6275243" cy="3040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50000" r="38329"/>
          <a:stretch/>
        </p:blipFill>
        <p:spPr bwMode="auto">
          <a:xfrm>
            <a:off x="70894" y="1142207"/>
            <a:ext cx="6275243" cy="2808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61399" t="50000"/>
          <a:stretch/>
        </p:blipFill>
        <p:spPr bwMode="auto">
          <a:xfrm>
            <a:off x="70895" y="1410746"/>
            <a:ext cx="3927764" cy="2808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50" name="Picture 6"/>
          <p:cNvPicPr>
            <a:picLocks noChangeAspect="1" noChangeArrowheads="1"/>
          </p:cNvPicPr>
          <p:nvPr/>
        </p:nvPicPr>
        <p:blipFill rotWithShape="1">
          <a:blip r:embed="rId4">
            <a:extLst>
              <a:ext uri="{28A0092B-C50C-407E-A947-70E740481C1C}">
                <a14:useLocalDpi xmlns:a14="http://schemas.microsoft.com/office/drawing/2010/main" val="0"/>
              </a:ext>
            </a:extLst>
          </a:blip>
          <a:srcRect t="-11974"/>
          <a:stretch/>
        </p:blipFill>
        <p:spPr bwMode="auto">
          <a:xfrm>
            <a:off x="79445" y="1851155"/>
            <a:ext cx="8899813" cy="3217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180695" y="2172947"/>
            <a:ext cx="8798563" cy="707886"/>
          </a:xfrm>
          <a:prstGeom prst="rect">
            <a:avLst/>
          </a:prstGeom>
          <a:noFill/>
        </p:spPr>
        <p:txBody>
          <a:bodyPr wrap="square" rtlCol="0">
            <a:spAutoFit/>
          </a:bodyPr>
          <a:lstStyle/>
          <a:p>
            <a:r>
              <a:rPr lang="en-US" sz="4000" dirty="0" smtClean="0"/>
              <a:t>Universal Accommodations</a:t>
            </a:r>
            <a:endParaRPr lang="en-US" sz="4000" dirty="0"/>
          </a:p>
        </p:txBody>
      </p:sp>
      <p:cxnSp>
        <p:nvCxnSpPr>
          <p:cNvPr id="5" name="Straight Connector 4"/>
          <p:cNvCxnSpPr/>
          <p:nvPr/>
        </p:nvCxnSpPr>
        <p:spPr>
          <a:xfrm>
            <a:off x="2785793" y="1142207"/>
            <a:ext cx="631305" cy="0"/>
          </a:xfrm>
          <a:prstGeom prst="line">
            <a:avLst/>
          </a:prstGeom>
        </p:spPr>
        <p:style>
          <a:lnRef idx="3">
            <a:schemeClr val="dk1"/>
          </a:lnRef>
          <a:fillRef idx="0">
            <a:schemeClr val="dk1"/>
          </a:fillRef>
          <a:effectRef idx="2">
            <a:schemeClr val="dk1"/>
          </a:effectRef>
          <a:fontRef idx="minor">
            <a:schemeClr val="tx1"/>
          </a:fontRef>
        </p:style>
      </p:cxnSp>
      <p:cxnSp>
        <p:nvCxnSpPr>
          <p:cNvPr id="16" name="Straight Connector 15"/>
          <p:cNvCxnSpPr/>
          <p:nvPr/>
        </p:nvCxnSpPr>
        <p:spPr>
          <a:xfrm>
            <a:off x="2857191" y="2189475"/>
            <a:ext cx="796636" cy="0"/>
          </a:xfrm>
          <a:prstGeom prst="line">
            <a:avLst/>
          </a:prstGeom>
        </p:spPr>
        <p:style>
          <a:lnRef idx="3">
            <a:schemeClr val="dk1"/>
          </a:lnRef>
          <a:fillRef idx="0">
            <a:schemeClr val="dk1"/>
          </a:fillRef>
          <a:effectRef idx="2">
            <a:schemeClr val="dk1"/>
          </a:effectRef>
          <a:fontRef idx="minor">
            <a:schemeClr val="tx1"/>
          </a:fontRef>
        </p:style>
      </p:cxnSp>
      <p:pic>
        <p:nvPicPr>
          <p:cNvPr id="614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445" y="2743200"/>
            <a:ext cx="4880337" cy="40278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2"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57130" y="5257657"/>
            <a:ext cx="3764651" cy="8647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29928" y="2887096"/>
            <a:ext cx="4022763" cy="20423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053893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Logistics</a:t>
            </a:r>
            <a:endParaRPr lang="en-US" dirty="0"/>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210683674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3390</TotalTime>
  <Words>1196</Words>
  <Application>Microsoft Office PowerPoint</Application>
  <PresentationFormat>On-screen Show (4:3)</PresentationFormat>
  <Paragraphs>130</Paragraphs>
  <Slides>27</Slides>
  <Notes>24</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Apex</vt:lpstr>
      <vt:lpstr>All about Azmerit </vt:lpstr>
      <vt:lpstr>Ticket In</vt:lpstr>
      <vt:lpstr>Overview</vt:lpstr>
      <vt:lpstr>Test Security</vt:lpstr>
      <vt:lpstr>Largest Source of Test Security Violation</vt:lpstr>
      <vt:lpstr>Responsibilities</vt:lpstr>
      <vt:lpstr>Responsibility Accomodations</vt:lpstr>
      <vt:lpstr>Testing Accommodations</vt:lpstr>
      <vt:lpstr>Logistics</vt:lpstr>
      <vt:lpstr>Testing Schedule</vt:lpstr>
      <vt:lpstr>Testing Schedule</vt:lpstr>
      <vt:lpstr>Help with Make-ups</vt:lpstr>
      <vt:lpstr>Before AzMERIT Administration</vt:lpstr>
      <vt:lpstr>Prepare the Room</vt:lpstr>
      <vt:lpstr>Other Ways to be Encouraged</vt:lpstr>
      <vt:lpstr>Test Materials</vt:lpstr>
      <vt:lpstr>Preparing the Room (Cont)</vt:lpstr>
      <vt:lpstr>During AzMERIT Administration</vt:lpstr>
      <vt:lpstr>Preparing for Computer-Based Testing</vt:lpstr>
      <vt:lpstr>Monitoring Student Testing </vt:lpstr>
      <vt:lpstr>Breaks DURING Testing</vt:lpstr>
      <vt:lpstr>Students Who need Additional Time</vt:lpstr>
      <vt:lpstr>Students Who Leave DURING testing</vt:lpstr>
      <vt:lpstr>Field Test Items</vt:lpstr>
      <vt:lpstr>End of AzMERIT Testing</vt:lpstr>
      <vt:lpstr>Practicing for Azmerit </vt:lpstr>
      <vt:lpstr>  Wednesday April 3rd 3:00-3:30 Friday April 5th 2:30-3:30 Cluster Room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Azmerit testing</dc:title>
  <dc:creator>Angela Eaton</dc:creator>
  <cp:lastModifiedBy>Angela Eaton</cp:lastModifiedBy>
  <cp:revision>125</cp:revision>
  <dcterms:created xsi:type="dcterms:W3CDTF">2017-03-30T19:46:50Z</dcterms:created>
  <dcterms:modified xsi:type="dcterms:W3CDTF">2019-03-31T19:51:09Z</dcterms:modified>
</cp:coreProperties>
</file>