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58" r:id="rId5"/>
    <p:sldId id="260" r:id="rId6"/>
    <p:sldId id="261" r:id="rId7"/>
    <p:sldId id="262" r:id="rId8"/>
    <p:sldId id="263" r:id="rId9"/>
    <p:sldId id="266" r:id="rId10"/>
    <p:sldId id="264" r:id="rId11"/>
    <p:sldId id="265" r:id="rId12"/>
    <p:sldId id="267" r:id="rId13"/>
    <p:sldId id="269" r:id="rId14"/>
    <p:sldId id="272" r:id="rId15"/>
    <p:sldId id="270" r:id="rId16"/>
    <p:sldId id="271" r:id="rId17"/>
    <p:sldId id="273" r:id="rId18"/>
    <p:sldId id="268"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5435C-0BBC-474A-BA88-1A428CE7920D}" type="datetimeFigureOut">
              <a:rPr lang="en-US" smtClean="0"/>
              <a:t>4/7/2017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B6551-8D0F-43FD-BDBD-C2A25397B9C0}" type="slidenum">
              <a:rPr lang="en-US" smtClean="0"/>
              <a:t>‹#›</a:t>
            </a:fld>
            <a:endParaRPr lang="en-US"/>
          </a:p>
        </p:txBody>
      </p:sp>
    </p:spTree>
    <p:extLst>
      <p:ext uri="{BB962C8B-B14F-4D97-AF65-F5344CB8AC3E}">
        <p14:creationId xmlns:p14="http://schemas.microsoft.com/office/powerpoint/2010/main" val="230350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 of 2017 manual</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 of</a:t>
            </a:r>
            <a:r>
              <a:rPr lang="en-US" baseline="0" dirty="0" smtClean="0"/>
              <a:t> Testing Manual- Be aware that the student sign-in screen should be showing when students enter room to take the test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11</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12</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9 of</a:t>
            </a:r>
            <a:r>
              <a:rPr lang="en-US" baseline="0" dirty="0" smtClean="0"/>
              <a:t> Testing Manual- Be sure to TAB these pages for CBT only</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13</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10 of</a:t>
            </a:r>
            <a:r>
              <a:rPr lang="en-US" baseline="0" dirty="0" smtClean="0"/>
              <a:t> Testing Manual-continuously move around room to ensure using appropriate testing materials and resources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14</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9 of</a:t>
            </a:r>
            <a:r>
              <a:rPr lang="en-US" baseline="0" dirty="0" smtClean="0"/>
              <a:t> Testing Manual- Individual students may use restroom…must pause test and then log back in. Once leave the testing room, then the session will be over. What to do about lunch?</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15</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a:t>
            </a:r>
            <a:r>
              <a:rPr lang="en-US" baseline="0" dirty="0" smtClean="0"/>
              <a:t> Testing Manual- Must be allowed to finish test—can go up to 3:00 pm</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16</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a:t>
            </a:r>
            <a:r>
              <a:rPr lang="en-US" baseline="0" dirty="0" smtClean="0"/>
              <a:t> Testing Manual- Must be allowed to finish test—can go up to 3:00 pm</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17</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 Testing</a:t>
            </a:r>
            <a:r>
              <a:rPr lang="en-US" baseline="0" dirty="0" smtClean="0"/>
              <a:t> Manual-</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18</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 of</a:t>
            </a:r>
            <a:r>
              <a:rPr lang="en-US" baseline="0" dirty="0" smtClean="0"/>
              <a:t> manual- testing days can be administered in ANY ORDER…significant change for 5</a:t>
            </a:r>
            <a:r>
              <a:rPr lang="en-US" baseline="30000" dirty="0" smtClean="0"/>
              <a:t>th</a:t>
            </a:r>
            <a:r>
              <a:rPr lang="en-US" baseline="0" dirty="0" smtClean="0"/>
              <a:t> grade…can test in your homeroom</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3</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a:t>
            </a:r>
            <a:r>
              <a:rPr lang="en-US" baseline="0" dirty="0" smtClean="0"/>
              <a:t>e 3 IMPORTANT TO NOTE That make-ups are due earlier for 3</a:t>
            </a:r>
            <a:r>
              <a:rPr lang="en-US" baseline="30000" dirty="0" smtClean="0"/>
              <a:t>rd</a:t>
            </a:r>
            <a:r>
              <a:rPr lang="en-US" baseline="0" dirty="0" smtClean="0"/>
              <a:t> grade</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4</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grade test window closes one week early to allow for an earlier return of Grade</a:t>
            </a:r>
            <a:r>
              <a:rPr lang="en-US" baseline="0" dirty="0" smtClean="0"/>
              <a:t> 3 results. Wanted to give as much time possible so PEC testing a week after window opens. This gives some time for make-ups but will need to be diligent in grade 3 to help with Make-ups. </a:t>
            </a:r>
            <a:r>
              <a:rPr lang="en-US" dirty="0" smtClean="0"/>
              <a:t>3</a:t>
            </a:r>
            <a:r>
              <a:rPr lang="en-US" baseline="30000" dirty="0" smtClean="0"/>
              <a:t>rd</a:t>
            </a:r>
            <a:r>
              <a:rPr lang="en-US" dirty="0" smtClean="0"/>
              <a:t> grade writing begins on Tues April 11</a:t>
            </a:r>
            <a:r>
              <a:rPr lang="en-US" baseline="30000" dirty="0" smtClean="0"/>
              <a:t>th</a:t>
            </a:r>
            <a:r>
              <a:rPr lang="en-US" dirty="0" smtClean="0"/>
              <a:t>… Make-ups</a:t>
            </a:r>
            <a:r>
              <a:rPr lang="en-US" baseline="0" dirty="0" smtClean="0"/>
              <a:t> must be DONE for writing by April 21</a:t>
            </a:r>
            <a:r>
              <a:rPr lang="en-US" baseline="30000" dirty="0" smtClean="0"/>
              <a:t>st</a:t>
            </a:r>
            <a:r>
              <a:rPr lang="en-US" baseline="0" dirty="0" smtClean="0"/>
              <a:t> (we are out of school on April 14</a:t>
            </a:r>
            <a:r>
              <a:rPr lang="en-US" baseline="30000" dirty="0" smtClean="0"/>
              <a:t>th</a:t>
            </a:r>
            <a:r>
              <a:rPr lang="en-US" baseline="0" dirty="0" smtClean="0"/>
              <a:t> &amp; 17</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5</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of Testing Manual- online or my website</a:t>
            </a:r>
          </a:p>
          <a:p>
            <a:r>
              <a:rPr lang="en-US" dirty="0" smtClean="0"/>
              <a:t> If you need Pencils</a:t>
            </a:r>
            <a:r>
              <a:rPr lang="en-US" baseline="0" dirty="0" smtClean="0"/>
              <a:t> or scratch paper then please let me know prior to testing. Calculators are prohibited unless in 7</a:t>
            </a:r>
            <a:r>
              <a:rPr lang="en-US" baseline="30000" dirty="0" smtClean="0"/>
              <a:t>th</a:t>
            </a:r>
            <a:r>
              <a:rPr lang="en-US" baseline="0" dirty="0" smtClean="0"/>
              <a:t> or 8</a:t>
            </a:r>
            <a:r>
              <a:rPr lang="en-US" baseline="30000" dirty="0" smtClean="0"/>
              <a:t>th</a:t>
            </a:r>
            <a:r>
              <a:rPr lang="en-US" baseline="0" dirty="0" smtClean="0"/>
              <a:t> for PART 1 only</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6</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5</a:t>
            </a:r>
            <a:r>
              <a:rPr lang="en-US" baseline="0" dirty="0" smtClean="0"/>
              <a:t> </a:t>
            </a:r>
            <a:r>
              <a:rPr lang="en-US" dirty="0" smtClean="0"/>
              <a:t>of Testing Manual- remove</a:t>
            </a:r>
            <a:r>
              <a:rPr lang="en-US" baseline="0" dirty="0" smtClean="0"/>
              <a:t> violation and allow student to continue testing. Contact testing coordinator about unacceptable resources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7</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PRINT OUT of TEXT</a:t>
            </a:r>
            <a:r>
              <a:rPr lang="en-US" baseline="0" dirty="0" smtClean="0"/>
              <a:t> to SPEECH accommodations/SMALL GROUP Schedule Google Doc</a:t>
            </a:r>
          </a:p>
          <a:p>
            <a:r>
              <a:rPr lang="en-US" dirty="0" smtClean="0"/>
              <a:t>page 6</a:t>
            </a:r>
            <a:r>
              <a:rPr lang="en-US" baseline="0" dirty="0" smtClean="0"/>
              <a:t> </a:t>
            </a:r>
            <a:r>
              <a:rPr lang="en-US" dirty="0" smtClean="0"/>
              <a:t>of Testing Manual</a:t>
            </a:r>
            <a:r>
              <a:rPr lang="en-US" baseline="0" dirty="0" smtClean="0"/>
              <a:t> –  Students with accommodations have already been added to TIDE. There are two accommodations that will be used 1) Text to Speech for Math and Writing section 2) Small Group  The testing Administrator must know which students are eligible for  accommodations AND must provide accommodations. First way to check for accommodations for Math and Writing text-to-speech. Look on Approvals screen for CUSTOM setting. Second, </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8</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9</a:t>
            </a:fld>
            <a:endParaRPr lang="en-US"/>
          </a:p>
        </p:txBody>
      </p:sp>
    </p:spTree>
    <p:extLst>
      <p:ext uri="{BB962C8B-B14F-4D97-AF65-F5344CB8AC3E}">
        <p14:creationId xmlns:p14="http://schemas.microsoft.com/office/powerpoint/2010/main" val="41651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a:t>
            </a:r>
            <a:r>
              <a:rPr lang="en-US" baseline="0" dirty="0" smtClean="0"/>
              <a:t> Testing Manual- </a:t>
            </a:r>
            <a:r>
              <a:rPr lang="en-US" dirty="0" smtClean="0"/>
              <a:t>K-2 students have created posters for your students to ENCOURAGE</a:t>
            </a:r>
            <a:r>
              <a:rPr lang="en-US" baseline="0" dirty="0" smtClean="0"/>
              <a:t> your students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10</a:t>
            </a:fld>
            <a:endParaRPr lang="en-US"/>
          </a:p>
        </p:txBody>
      </p:sp>
    </p:spTree>
    <p:extLst>
      <p:ext uri="{BB962C8B-B14F-4D97-AF65-F5344CB8AC3E}">
        <p14:creationId xmlns:p14="http://schemas.microsoft.com/office/powerpoint/2010/main" val="41651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9B2205B-F934-426D-9FEC-39C023839B33}" type="datetimeFigureOut">
              <a:rPr lang="en-US" smtClean="0"/>
              <a:t>4/7/2017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4E6AFC2-D7F4-4959-843E-6D8EE7EC9A2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B2205B-F934-426D-9FEC-39C023839B3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4E6AFC2-D7F4-4959-843E-6D8EE7EC9A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B2205B-F934-426D-9FEC-39C023839B33}"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B2205B-F934-426D-9FEC-39C023839B33}"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2205B-F934-426D-9FEC-39C023839B33}"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B2205B-F934-426D-9FEC-39C023839B3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B2205B-F934-426D-9FEC-39C023839B33}" type="datetimeFigureOut">
              <a:rPr lang="en-US" smtClean="0"/>
              <a:t>4/7/2017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E6AFC2-D7F4-4959-843E-6D8EE7EC9A2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a:t>
            </a:r>
            <a:r>
              <a:rPr lang="en-US" dirty="0" err="1" smtClean="0"/>
              <a:t>Azmerit</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1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Prepare the Room</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61079"/>
          <a:stretch/>
        </p:blipFill>
        <p:spPr bwMode="auto">
          <a:xfrm>
            <a:off x="0" y="1316182"/>
            <a:ext cx="458585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23" b="50000"/>
          <a:stretch/>
        </p:blipFill>
        <p:spPr bwMode="auto">
          <a:xfrm>
            <a:off x="-7794" y="1011382"/>
            <a:ext cx="892838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4706">
            <a:off x="197100" y="2070835"/>
            <a:ext cx="3235145" cy="225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43674">
            <a:off x="2688863" y="3865811"/>
            <a:ext cx="4214813" cy="24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1905000"/>
            <a:ext cx="4572000" cy="1938992"/>
          </a:xfrm>
          <a:prstGeom prst="rect">
            <a:avLst/>
          </a:prstGeom>
        </p:spPr>
        <p:txBody>
          <a:bodyPr>
            <a:spAutoFit/>
          </a:bodyPr>
          <a:lstStyle/>
          <a:p>
            <a:r>
              <a:rPr lang="en-US" sz="2400" dirty="0" smtClean="0"/>
              <a:t>Students’ desks and tables should be cleared of backpacks and unnecessary materials prior to the beginning of the test session</a:t>
            </a:r>
            <a:endParaRPr lang="en-US" sz="24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398144">
            <a:off x="6688935" y="3648400"/>
            <a:ext cx="2270278" cy="2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37362">
            <a:off x="8043704" y="5726743"/>
            <a:ext cx="692163" cy="68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62382">
            <a:off x="-57365" y="4430692"/>
            <a:ext cx="2800350" cy="18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3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for Computer-Based Testing</a:t>
            </a: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855" y="762000"/>
            <a:ext cx="6031089" cy="43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0436" y="5180250"/>
            <a:ext cx="7315200" cy="1323439"/>
          </a:xfrm>
          <a:prstGeom prst="rect">
            <a:avLst/>
          </a:prstGeom>
        </p:spPr>
        <p:txBody>
          <a:bodyPr wrap="square">
            <a:spAutoFit/>
          </a:bodyPr>
          <a:lstStyle/>
          <a:p>
            <a:r>
              <a:rPr lang="en-US" sz="2000" b="1" dirty="0" err="1" smtClean="0"/>
              <a:t>T﻿he</a:t>
            </a:r>
            <a:r>
              <a:rPr lang="en-US" sz="2000" b="1" dirty="0" smtClean="0"/>
              <a:t> student sign-in screen should be showing when students enter the room to take the test. In the event of technical difficulties with the secure browser, contact your Test Coordinator.</a:t>
            </a:r>
            <a:endParaRPr lang="en-US" sz="2000" b="1" dirty="0"/>
          </a:p>
        </p:txBody>
      </p:sp>
    </p:spTree>
    <p:extLst>
      <p:ext uri="{BB962C8B-B14F-4D97-AF65-F5344CB8AC3E}">
        <p14:creationId xmlns:p14="http://schemas.microsoft.com/office/powerpoint/2010/main" val="316014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During </a:t>
            </a:r>
            <a:r>
              <a:rPr lang="en-US" dirty="0" err="1" smtClean="0"/>
              <a:t>AzMERIT</a:t>
            </a:r>
            <a:r>
              <a:rPr lang="en-US" dirty="0" smtClean="0"/>
              <a:t> Administration</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3352800" cy="432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for Computer-Based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178" r="3294" b="80079"/>
          <a:stretch/>
        </p:blipFill>
        <p:spPr bwMode="auto">
          <a:xfrm>
            <a:off x="6927" y="990600"/>
            <a:ext cx="6871854" cy="30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549" r="67241" b="61391"/>
          <a:stretch/>
        </p:blipFill>
        <p:spPr bwMode="auto">
          <a:xfrm>
            <a:off x="0" y="1291069"/>
            <a:ext cx="3435495" cy="26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8114" y="1554306"/>
            <a:ext cx="7446818" cy="4693593"/>
          </a:xfrm>
          <a:prstGeom prst="rect">
            <a:avLst/>
          </a:prstGeom>
        </p:spPr>
        <p:txBody>
          <a:bodyPr wrap="square">
            <a:spAutoFit/>
          </a:bodyPr>
          <a:lstStyle/>
          <a:p>
            <a:r>
              <a:rPr lang="en-US" sz="3200" dirty="0" smtClean="0"/>
              <a:t>*Please </a:t>
            </a:r>
            <a:r>
              <a:rPr lang="en-US" sz="3200" dirty="0"/>
              <a:t>review the </a:t>
            </a:r>
            <a:r>
              <a:rPr lang="en-US" sz="3200" dirty="0">
                <a:solidFill>
                  <a:srgbClr val="FF0000"/>
                </a:solidFill>
              </a:rPr>
              <a:t>directions in advance </a:t>
            </a:r>
            <a:r>
              <a:rPr lang="en-US" sz="3200" dirty="0"/>
              <a:t>to become familiar with the scripted text and testing procedures. </a:t>
            </a:r>
          </a:p>
          <a:p>
            <a:r>
              <a:rPr lang="en-US" sz="1100" dirty="0" smtClean="0"/>
              <a:t>.</a:t>
            </a:r>
            <a:endParaRPr lang="en-US" sz="1100" dirty="0"/>
          </a:p>
          <a:p>
            <a:r>
              <a:rPr lang="en-US" sz="3200" dirty="0" smtClean="0"/>
              <a:t>*Read </a:t>
            </a:r>
            <a:r>
              <a:rPr lang="en-US" sz="3200" dirty="0"/>
              <a:t>aloud to students </a:t>
            </a:r>
            <a:r>
              <a:rPr lang="en-US" sz="3200" dirty="0">
                <a:solidFill>
                  <a:srgbClr val="FF0000"/>
                </a:solidFill>
              </a:rPr>
              <a:t>only</a:t>
            </a:r>
            <a:r>
              <a:rPr lang="en-US" sz="3200" dirty="0"/>
              <a:t> what is marked with a “SAY” and printed in the </a:t>
            </a:r>
            <a:r>
              <a:rPr lang="en-US" sz="3200" dirty="0" smtClean="0"/>
              <a:t>boxes</a:t>
            </a:r>
          </a:p>
          <a:p>
            <a:r>
              <a:rPr lang="en-US" sz="3200" dirty="0" err="1" smtClean="0"/>
              <a:t>Pgs</a:t>
            </a:r>
            <a:r>
              <a:rPr lang="en-US" sz="3200" dirty="0" smtClean="0"/>
              <a:t> 15-18 Writing</a:t>
            </a:r>
          </a:p>
          <a:p>
            <a:r>
              <a:rPr lang="en-US" sz="3200" dirty="0" err="1" smtClean="0"/>
              <a:t>Pgs</a:t>
            </a:r>
            <a:r>
              <a:rPr lang="en-US" sz="3200" dirty="0" smtClean="0"/>
              <a:t> 19-21 ELA Part 1  or 2</a:t>
            </a:r>
          </a:p>
          <a:p>
            <a:r>
              <a:rPr lang="en-US" sz="3200" dirty="0" err="1" smtClean="0"/>
              <a:t>Pgs</a:t>
            </a:r>
            <a:r>
              <a:rPr lang="en-US" sz="3200" dirty="0" smtClean="0"/>
              <a:t>  22-24 Math Part 2 or 2</a:t>
            </a:r>
            <a:endParaRPr lang="en-US" sz="3200"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48400"/>
            <a:ext cx="82010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02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Monitoring Student Testing </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6324600"/>
            <a:ext cx="8134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1033632"/>
            <a:ext cx="8820149" cy="323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199" y="4953000"/>
            <a:ext cx="7010400" cy="584775"/>
          </a:xfrm>
          <a:prstGeom prst="rect">
            <a:avLst/>
          </a:prstGeom>
        </p:spPr>
        <p:txBody>
          <a:bodyPr wrap="square">
            <a:spAutoFit/>
          </a:bodyPr>
          <a:lstStyle/>
          <a:p>
            <a:r>
              <a:rPr lang="en-US" dirty="0"/>
              <a:t>*</a:t>
            </a:r>
            <a:r>
              <a:rPr lang="en-US" sz="3200" dirty="0" smtClean="0"/>
              <a:t>continuously move about </a:t>
            </a:r>
            <a:r>
              <a:rPr lang="en-US" sz="3200" dirty="0"/>
              <a:t>the </a:t>
            </a:r>
            <a:r>
              <a:rPr lang="en-US" sz="3200" dirty="0" smtClean="0"/>
              <a:t>room</a:t>
            </a:r>
            <a:endParaRPr lang="en-US" dirty="0"/>
          </a:p>
        </p:txBody>
      </p:sp>
    </p:spTree>
    <p:extLst>
      <p:ext uri="{BB962C8B-B14F-4D97-AF65-F5344CB8AC3E}">
        <p14:creationId xmlns:p14="http://schemas.microsoft.com/office/powerpoint/2010/main" val="199067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Breaks DURING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5867400"/>
            <a:ext cx="82010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29" y="2667000"/>
            <a:ext cx="9039225" cy="286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 y="3352800"/>
            <a:ext cx="1524000" cy="0"/>
          </a:xfrm>
          <a:prstGeom prst="line">
            <a:avLst/>
          </a:prstGeom>
        </p:spPr>
        <p:style>
          <a:lnRef idx="3">
            <a:schemeClr val="dk1"/>
          </a:lnRef>
          <a:fillRef idx="0">
            <a:schemeClr val="dk1"/>
          </a:fillRef>
          <a:effectRef idx="2">
            <a:schemeClr val="dk1"/>
          </a:effectRef>
          <a:fontRef idx="minor">
            <a:schemeClr val="tx1"/>
          </a:fontRef>
        </p:style>
      </p:cxn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9" y="6324600"/>
            <a:ext cx="8134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21331" y="829546"/>
            <a:ext cx="4572000" cy="1754326"/>
          </a:xfrm>
          <a:prstGeom prst="rect">
            <a:avLst/>
          </a:prstGeom>
        </p:spPr>
        <p:txBody>
          <a:bodyPr>
            <a:spAutoFit/>
          </a:bodyPr>
          <a:lstStyle/>
          <a:p>
            <a:r>
              <a:rPr lang="en-US" dirty="0"/>
              <a:t>The student must </a:t>
            </a:r>
            <a:r>
              <a:rPr lang="en-US" b="1" dirty="0">
                <a:solidFill>
                  <a:srgbClr val="FF0000"/>
                </a:solidFill>
              </a:rPr>
              <a:t>pause</a:t>
            </a:r>
            <a:r>
              <a:rPr lang="en-US" dirty="0"/>
              <a:t> his or her test before leaving the room. The student will be required to sign in to his or her test when he or she returns to the room, and the Test Administrator will need to approve the student again</a:t>
            </a:r>
          </a:p>
        </p:txBody>
      </p:sp>
      <p:cxnSp>
        <p:nvCxnSpPr>
          <p:cNvPr id="14" name="Straight Connector 13"/>
          <p:cNvCxnSpPr/>
          <p:nvPr/>
        </p:nvCxnSpPr>
        <p:spPr>
          <a:xfrm>
            <a:off x="3276600" y="3733800"/>
            <a:ext cx="19812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257800" y="4876800"/>
            <a:ext cx="31242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81000" y="1295400"/>
            <a:ext cx="2895600" cy="1200329"/>
          </a:xfrm>
          <a:prstGeom prst="rect">
            <a:avLst/>
          </a:prstGeom>
          <a:noFill/>
        </p:spPr>
        <p:txBody>
          <a:bodyPr wrap="square" rtlCol="0">
            <a:spAutoFit/>
          </a:bodyPr>
          <a:lstStyle/>
          <a:p>
            <a:r>
              <a:rPr lang="en-US" sz="2400" dirty="0" smtClean="0">
                <a:solidFill>
                  <a:schemeClr val="bg1"/>
                </a:solidFill>
              </a:rPr>
              <a:t>20 minute MAX time to have test paused</a:t>
            </a:r>
            <a:endParaRPr lang="en-US" sz="2400" dirty="0">
              <a:solidFill>
                <a:schemeClr val="bg1"/>
              </a:solidFill>
            </a:endParaRPr>
          </a:p>
        </p:txBody>
      </p:sp>
    </p:spTree>
    <p:extLst>
      <p:ext uri="{BB962C8B-B14F-4D97-AF65-F5344CB8AC3E}">
        <p14:creationId xmlns:p14="http://schemas.microsoft.com/office/powerpoint/2010/main" val="327199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need Additional Time</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49431"/>
            <a:ext cx="8804564" cy="324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685800" y="175260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495800" y="2286000"/>
            <a:ext cx="19050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33400" y="4267200"/>
            <a:ext cx="8305800" cy="2246769"/>
          </a:xfrm>
          <a:prstGeom prst="rect">
            <a:avLst/>
          </a:prstGeom>
          <a:noFill/>
        </p:spPr>
        <p:txBody>
          <a:bodyPr wrap="square" rtlCol="0">
            <a:spAutoFit/>
          </a:bodyPr>
          <a:lstStyle/>
          <a:p>
            <a:pPr algn="ctr"/>
            <a:r>
              <a:rPr lang="en-US" sz="3200" dirty="0" smtClean="0"/>
              <a:t>Lunch Overflow Room</a:t>
            </a:r>
          </a:p>
          <a:p>
            <a:endParaRPr lang="en-US" dirty="0"/>
          </a:p>
          <a:p>
            <a:r>
              <a:rPr lang="en-US" b="1" dirty="0" smtClean="0"/>
              <a:t>Which classroom would like to be designated  as the Lunch Overflow room?</a:t>
            </a:r>
          </a:p>
          <a:p>
            <a:r>
              <a:rPr lang="en-US" dirty="0" smtClean="0"/>
              <a:t>-Text Angela to bring lunches to students</a:t>
            </a:r>
          </a:p>
          <a:p>
            <a:r>
              <a:rPr lang="en-US" dirty="0" smtClean="0"/>
              <a:t>-Continue testing/must log in </a:t>
            </a:r>
            <a:r>
              <a:rPr lang="en-US" b="1" dirty="0" smtClean="0"/>
              <a:t>BEFORE</a:t>
            </a:r>
            <a:r>
              <a:rPr lang="en-US" dirty="0" smtClean="0"/>
              <a:t> 20 minutes have passed</a:t>
            </a:r>
          </a:p>
          <a:p>
            <a:r>
              <a:rPr lang="en-US" dirty="0" smtClean="0"/>
              <a:t>-Remaining Students from Lunch Overflow room farmed out (email list </a:t>
            </a:r>
            <a:r>
              <a:rPr lang="en-US" dirty="0" err="1" smtClean="0"/>
              <a:t>Synthia</a:t>
            </a:r>
            <a:r>
              <a:rPr lang="en-US" dirty="0" smtClean="0"/>
              <a:t> please)</a:t>
            </a:r>
            <a:endParaRPr lang="en-US" dirty="0"/>
          </a:p>
        </p:txBody>
      </p:sp>
      <p:cxnSp>
        <p:nvCxnSpPr>
          <p:cNvPr id="11" name="Straight Arrow Connector 10"/>
          <p:cNvCxnSpPr/>
          <p:nvPr/>
        </p:nvCxnSpPr>
        <p:spPr>
          <a:xfrm flipV="1">
            <a:off x="2015836" y="1049431"/>
            <a:ext cx="2327564" cy="540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343400" y="680099"/>
            <a:ext cx="1371600" cy="369332"/>
          </a:xfrm>
          <a:prstGeom prst="rect">
            <a:avLst/>
          </a:prstGeom>
          <a:noFill/>
        </p:spPr>
        <p:txBody>
          <a:bodyPr wrap="square" rtlCol="0">
            <a:spAutoFit/>
          </a:bodyPr>
          <a:lstStyle/>
          <a:p>
            <a:r>
              <a:rPr lang="en-US" dirty="0" smtClean="0"/>
              <a:t>3:00 pm</a:t>
            </a:r>
            <a:endParaRPr lang="en-US" dirty="0"/>
          </a:p>
        </p:txBody>
      </p:sp>
    </p:spTree>
    <p:extLst>
      <p:ext uri="{BB962C8B-B14F-4D97-AF65-F5344CB8AC3E}">
        <p14:creationId xmlns:p14="http://schemas.microsoft.com/office/powerpoint/2010/main" val="392514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Leave DURING testing</a:t>
            </a: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48400"/>
            <a:ext cx="81915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5750" y="1628507"/>
            <a:ext cx="7867650" cy="1815882"/>
          </a:xfrm>
          <a:prstGeom prst="rect">
            <a:avLst/>
          </a:prstGeom>
        </p:spPr>
        <p:txBody>
          <a:bodyPr wrap="square">
            <a:spAutoFit/>
          </a:bodyPr>
          <a:lstStyle/>
          <a:p>
            <a:r>
              <a:rPr lang="en-US" sz="2800" dirty="0"/>
              <a:t>The Test Administrator should inform the student that he or she will </a:t>
            </a:r>
            <a:r>
              <a:rPr lang="en-US" sz="2800" dirty="0">
                <a:solidFill>
                  <a:srgbClr val="FF0000"/>
                </a:solidFill>
              </a:rPr>
              <a:t>not</a:t>
            </a:r>
            <a:r>
              <a:rPr lang="en-US" sz="2800" dirty="0"/>
              <a:t> be permitted to finish that session when the student returns to school.</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6" y="4163291"/>
            <a:ext cx="9020175" cy="85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87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152400"/>
            <a:ext cx="8229600" cy="1143000"/>
          </a:xfrm>
        </p:spPr>
        <p:txBody>
          <a:bodyPr>
            <a:normAutofit/>
          </a:bodyPr>
          <a:lstStyle/>
          <a:p>
            <a:r>
              <a:rPr lang="en-US" dirty="0" smtClean="0"/>
              <a:t>End of AzMERIT Testing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4" y="762000"/>
            <a:ext cx="863600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1673" y="3924127"/>
            <a:ext cx="7086600" cy="2954655"/>
          </a:xfrm>
          <a:prstGeom prst="rect">
            <a:avLst/>
          </a:prstGeom>
        </p:spPr>
        <p:txBody>
          <a:bodyPr wrap="square">
            <a:spAutoFit/>
          </a:bodyPr>
          <a:lstStyle/>
          <a:p>
            <a:r>
              <a:rPr lang="en-US" sz="2400" dirty="0" smtClean="0"/>
              <a:t>*verify </a:t>
            </a:r>
            <a:r>
              <a:rPr lang="en-US" sz="2400" dirty="0"/>
              <a:t>that the student has submitted his or her </a:t>
            </a:r>
            <a:r>
              <a:rPr lang="en-US" sz="2400" dirty="0" smtClean="0"/>
              <a:t>test (Interface)</a:t>
            </a:r>
          </a:p>
          <a:p>
            <a:r>
              <a:rPr lang="en-US" sz="2400" dirty="0" smtClean="0"/>
              <a:t>*collect </a:t>
            </a:r>
            <a:r>
              <a:rPr lang="en-US" sz="2400" dirty="0"/>
              <a:t>any scratch </a:t>
            </a:r>
            <a:r>
              <a:rPr lang="en-US" sz="2400" dirty="0" smtClean="0"/>
              <a:t>paper</a:t>
            </a:r>
            <a:endParaRPr lang="en-US" sz="2400" dirty="0"/>
          </a:p>
          <a:p>
            <a:r>
              <a:rPr lang="en-US" sz="2400" dirty="0" smtClean="0"/>
              <a:t>*once finished then students will read or do classwork silently </a:t>
            </a:r>
          </a:p>
          <a:p>
            <a:r>
              <a:rPr lang="en-US" sz="2400" dirty="0" smtClean="0"/>
              <a:t>MAY NOT USE THE COMPUTER until the end of testing</a:t>
            </a:r>
          </a:p>
          <a:p>
            <a:endParaRPr lang="en-US" dirty="0"/>
          </a:p>
        </p:txBody>
      </p:sp>
      <p:cxnSp>
        <p:nvCxnSpPr>
          <p:cNvPr id="5" name="Straight Connector 4"/>
          <p:cNvCxnSpPr/>
          <p:nvPr/>
        </p:nvCxnSpPr>
        <p:spPr>
          <a:xfrm>
            <a:off x="5410200" y="13716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799359" y="1676400"/>
            <a:ext cx="20193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739245" y="2819400"/>
            <a:ext cx="2971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126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for </a:t>
            </a:r>
            <a:r>
              <a:rPr lang="en-US" dirty="0" err="1" smtClean="0"/>
              <a:t>Azmerit</a:t>
            </a:r>
            <a:r>
              <a:rPr lang="en-US" dirty="0" smtClean="0"/>
              <a:t> </a:t>
            </a:r>
            <a:endParaRPr lang="en-US" dirty="0"/>
          </a:p>
        </p:txBody>
      </p:sp>
    </p:spTree>
    <p:extLst>
      <p:ext uri="{BB962C8B-B14F-4D97-AF65-F5344CB8AC3E}">
        <p14:creationId xmlns:p14="http://schemas.microsoft.com/office/powerpoint/2010/main" val="132434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Responsibilities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99" y="2133600"/>
            <a:ext cx="8610600" cy="340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876800" y="4876800"/>
            <a:ext cx="457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4224654" y="4495800"/>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5791200"/>
            <a:ext cx="83439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8600"/>
            <a:ext cx="2136081"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72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229600" cy="990600"/>
          </a:xfrm>
        </p:spPr>
        <p:txBody>
          <a:bodyPr>
            <a:noAutofit/>
          </a:bodyPr>
          <a:lstStyle/>
          <a:p>
            <a:r>
              <a:rPr lang="en-US" sz="2400" dirty="0" smtClean="0">
                <a:effectLst/>
              </a:rPr>
              <a:t>Friday April 7</a:t>
            </a:r>
            <a:r>
              <a:rPr lang="en-US" sz="2400" baseline="30000" dirty="0" smtClean="0">
                <a:effectLst/>
              </a:rPr>
              <a:t>th</a:t>
            </a:r>
            <a:r>
              <a:rPr lang="en-US" sz="2400" dirty="0" smtClean="0">
                <a:effectLst/>
              </a:rPr>
              <a:t> 3:00-3:30 Cluster Room</a:t>
            </a:r>
            <a:r>
              <a:rPr lang="en-US" sz="2400" dirty="0">
                <a:effectLst/>
              </a:rPr>
              <a:t/>
            </a:r>
            <a:br>
              <a:rPr lang="en-US" sz="2400" dirty="0">
                <a:effectLst/>
              </a:rPr>
            </a:br>
            <a:endParaRPr lang="en-US" sz="2400" dirty="0">
              <a:effectLst/>
            </a:endParaRPr>
          </a:p>
        </p:txBody>
      </p:sp>
      <p:sp>
        <p:nvSpPr>
          <p:cNvPr id="3" name="Rectangle 2"/>
          <p:cNvSpPr/>
          <p:nvPr/>
        </p:nvSpPr>
        <p:spPr>
          <a:xfrm>
            <a:off x="-62345" y="1676400"/>
            <a:ext cx="2819400" cy="2862322"/>
          </a:xfrm>
          <a:prstGeom prst="rect">
            <a:avLst/>
          </a:prstGeom>
        </p:spPr>
        <p:txBody>
          <a:bodyPr wrap="square">
            <a:spAutoFit/>
          </a:bodyPr>
          <a:lstStyle/>
          <a:p>
            <a:r>
              <a:rPr lang="en-US" dirty="0"/>
              <a:t>*Launch the </a:t>
            </a:r>
            <a:r>
              <a:rPr lang="en-US" dirty="0" err="1"/>
              <a:t>AzMERIT</a:t>
            </a:r>
            <a:r>
              <a:rPr lang="en-US" dirty="0"/>
              <a:t> Secure Browser on each student Chromebook</a:t>
            </a:r>
            <a:br>
              <a:rPr lang="en-US" dirty="0"/>
            </a:br>
            <a:r>
              <a:rPr lang="en-US" dirty="0"/>
              <a:t>*Write the Session ID clearly on the board</a:t>
            </a:r>
            <a:br>
              <a:rPr lang="en-US" dirty="0"/>
            </a:br>
            <a:r>
              <a:rPr lang="en-US" dirty="0"/>
              <a:t>*Post “Testing Do Not Disturb Sign”</a:t>
            </a:r>
            <a:br>
              <a:rPr lang="en-US" dirty="0"/>
            </a:br>
            <a:r>
              <a:rPr lang="en-US" dirty="0"/>
              <a:t>*Distribute testing tickets</a:t>
            </a:r>
            <a:br>
              <a:rPr lang="en-US" dirty="0"/>
            </a:br>
            <a:r>
              <a:rPr lang="en-US" dirty="0"/>
              <a:t>*Distribute Scratch Paper (only Math and Writing)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691" y="1000721"/>
            <a:ext cx="6110713" cy="570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15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38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60" y="6172200"/>
            <a:ext cx="8201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022198"/>
            <a:ext cx="1840231" cy="23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343400" y="2209800"/>
            <a:ext cx="38100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27791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79668"/>
            <a:ext cx="217473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9" y="304800"/>
            <a:ext cx="85820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0290" y="3530311"/>
            <a:ext cx="2025543" cy="287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599" y="3515880"/>
            <a:ext cx="2103103"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05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Help with Make-ups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8327" y="762000"/>
            <a:ext cx="8769926" cy="954107"/>
          </a:xfrm>
          <a:prstGeom prst="rect">
            <a:avLst/>
          </a:prstGeom>
          <a:noFill/>
        </p:spPr>
        <p:txBody>
          <a:bodyPr wrap="square" rtlCol="0">
            <a:spAutoFit/>
          </a:bodyPr>
          <a:lstStyle/>
          <a:p>
            <a:r>
              <a:rPr lang="en-US" sz="2800" dirty="0" smtClean="0"/>
              <a:t>Please fill out Google Doc for EACH Session and Teacher Name (look at bottom TAB for grade level)</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1" y="1600200"/>
            <a:ext cx="8566157" cy="2398693"/>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705" y="4114800"/>
            <a:ext cx="545669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6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817" y="0"/>
            <a:ext cx="8229600" cy="1143000"/>
          </a:xfrm>
        </p:spPr>
        <p:txBody>
          <a:bodyPr/>
          <a:lstStyle/>
          <a:p>
            <a:r>
              <a:rPr lang="en-US" dirty="0" smtClean="0"/>
              <a:t>Test Materials</a:t>
            </a:r>
            <a:endParaRPr lang="en-US" dirty="0"/>
          </a:p>
        </p:txBody>
      </p:sp>
      <p:sp>
        <p:nvSpPr>
          <p:cNvPr id="3" name="TextBox 2"/>
          <p:cNvSpPr txBox="1"/>
          <p:nvPr/>
        </p:nvSpPr>
        <p:spPr>
          <a:xfrm>
            <a:off x="104342" y="2410480"/>
            <a:ext cx="8617526" cy="523220"/>
          </a:xfrm>
          <a:prstGeom prst="rect">
            <a:avLst/>
          </a:prstGeom>
          <a:noFill/>
        </p:spPr>
        <p:txBody>
          <a:bodyPr wrap="square" rtlCol="0">
            <a:spAutoFit/>
          </a:bodyPr>
          <a:lstStyle/>
          <a:p>
            <a:r>
              <a:rPr lang="en-US" sz="2800" dirty="0" smtClean="0"/>
              <a:t>Please POST “Testing- Do Not Disturb Sign” on door</a:t>
            </a:r>
            <a:endParaRPr lang="en-US" sz="2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933700"/>
            <a:ext cx="217396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8547" y="4572000"/>
            <a:ext cx="7620000" cy="1384995"/>
          </a:xfrm>
          <a:prstGeom prst="rect">
            <a:avLst/>
          </a:prstGeom>
          <a:noFill/>
        </p:spPr>
        <p:txBody>
          <a:bodyPr wrap="square" rtlCol="0">
            <a:spAutoFit/>
          </a:bodyPr>
          <a:lstStyle/>
          <a:p>
            <a:r>
              <a:rPr lang="en-US" sz="2800" b="1" dirty="0" smtClean="0">
                <a:solidFill>
                  <a:srgbClr val="FF0000"/>
                </a:solidFill>
              </a:rPr>
              <a:t>Scratch Paper is prohibited for ELA Reading </a:t>
            </a:r>
            <a:r>
              <a:rPr lang="en-US" sz="2800" dirty="0" smtClean="0"/>
              <a:t>(plain, lined, or graph only for Writing and Math)</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27512">
            <a:off x="6655870" y="4169533"/>
            <a:ext cx="28765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71207">
            <a:off x="6197741" y="5586397"/>
            <a:ext cx="1054487" cy="128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38547" y="1215947"/>
            <a:ext cx="8617526" cy="523220"/>
          </a:xfrm>
          <a:prstGeom prst="rect">
            <a:avLst/>
          </a:prstGeom>
          <a:noFill/>
        </p:spPr>
        <p:txBody>
          <a:bodyPr wrap="square" rtlCol="0">
            <a:spAutoFit/>
          </a:bodyPr>
          <a:lstStyle/>
          <a:p>
            <a:r>
              <a:rPr lang="en-US" sz="2800" dirty="0" smtClean="0"/>
              <a:t>TA’s must have copy of manual</a:t>
            </a:r>
            <a:endParaRPr lang="en-US" sz="2800" dirty="0"/>
          </a:p>
        </p:txBody>
      </p:sp>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418" y="129429"/>
            <a:ext cx="1124382" cy="1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96463">
            <a:off x="4902284" y="5644842"/>
            <a:ext cx="788705" cy="7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5668" y="1042274"/>
            <a:ext cx="2588332" cy="134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1" y="1688727"/>
            <a:ext cx="685800" cy="184666"/>
          </a:xfrm>
          <a:prstGeom prst="rect">
            <a:avLst/>
          </a:prstGeom>
          <a:solidFill>
            <a:schemeClr val="tx1"/>
          </a:solidFill>
        </p:spPr>
        <p:txBody>
          <a:bodyPr wrap="square" rtlCol="0">
            <a:spAutoFit/>
          </a:bodyPr>
          <a:lstStyle/>
          <a:p>
            <a:endParaRPr lang="en-US" dirty="0"/>
          </a:p>
        </p:txBody>
      </p:sp>
      <p:sp>
        <p:nvSpPr>
          <p:cNvPr id="18" name="TextBox 17"/>
          <p:cNvSpPr txBox="1"/>
          <p:nvPr/>
        </p:nvSpPr>
        <p:spPr>
          <a:xfrm>
            <a:off x="7162801" y="1820345"/>
            <a:ext cx="685800" cy="184666"/>
          </a:xfrm>
          <a:prstGeom prst="rect">
            <a:avLst/>
          </a:prstGeom>
          <a:solidFill>
            <a:schemeClr val="tx1"/>
          </a:solidFill>
        </p:spPr>
        <p:txBody>
          <a:bodyPr wrap="square" rtlCol="0">
            <a:spAutoFit/>
          </a:bodyPr>
          <a:lstStyle/>
          <a:p>
            <a:endParaRPr lang="en-US" dirty="0"/>
          </a:p>
        </p:txBody>
      </p:sp>
      <p:sp>
        <p:nvSpPr>
          <p:cNvPr id="19" name="TextBox 18"/>
          <p:cNvSpPr txBox="1"/>
          <p:nvPr/>
        </p:nvSpPr>
        <p:spPr>
          <a:xfrm>
            <a:off x="8094145" y="2005011"/>
            <a:ext cx="685800" cy="184666"/>
          </a:xfrm>
          <a:prstGeom prst="rect">
            <a:avLst/>
          </a:prstGeom>
          <a:solidFill>
            <a:schemeClr val="tx1"/>
          </a:solidFill>
        </p:spPr>
        <p:txBody>
          <a:bodyPr wrap="square" rtlCol="0">
            <a:spAutoFit/>
          </a:bodyPr>
          <a:lstStyle/>
          <a:p>
            <a:endParaRPr lang="en-US" dirty="0"/>
          </a:p>
        </p:txBody>
      </p:sp>
      <p:sp>
        <p:nvSpPr>
          <p:cNvPr id="20" name="TextBox 19"/>
          <p:cNvSpPr txBox="1"/>
          <p:nvPr/>
        </p:nvSpPr>
        <p:spPr>
          <a:xfrm>
            <a:off x="6819901" y="2057400"/>
            <a:ext cx="685800" cy="184666"/>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18536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44" y="152400"/>
            <a:ext cx="8229600" cy="1143000"/>
          </a:xfrm>
        </p:spPr>
        <p:txBody>
          <a:bodyPr>
            <a:normAutofit fontScale="90000"/>
          </a:bodyPr>
          <a:lstStyle/>
          <a:p>
            <a:r>
              <a:rPr lang="en-US" dirty="0" smtClean="0"/>
              <a:t>Use of Unacceptable Resources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9" y="1596720"/>
            <a:ext cx="9048215" cy="4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039" y="6324600"/>
            <a:ext cx="70104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44" y="2362200"/>
            <a:ext cx="8685484"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602" y="2895600"/>
            <a:ext cx="2950398" cy="290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526063"/>
            <a:ext cx="2216552"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444" y="3286747"/>
            <a:ext cx="2328002" cy="268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04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Testing Accommodations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3034" b="50000"/>
          <a:stretch/>
        </p:blipFill>
        <p:spPr bwMode="auto">
          <a:xfrm>
            <a:off x="70895" y="838200"/>
            <a:ext cx="6275243" cy="3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38329"/>
          <a:stretch/>
        </p:blipFill>
        <p:spPr bwMode="auto">
          <a:xfrm>
            <a:off x="70894" y="1142207"/>
            <a:ext cx="6275243"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399" t="50000"/>
          <a:stretch/>
        </p:blipFill>
        <p:spPr bwMode="auto">
          <a:xfrm>
            <a:off x="70895" y="1410746"/>
            <a:ext cx="3927764"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rotWithShape="1">
          <a:blip r:embed="rId5"/>
          <a:srcRect r="1921"/>
          <a:stretch/>
        </p:blipFill>
        <p:spPr>
          <a:xfrm>
            <a:off x="418017" y="2843903"/>
            <a:ext cx="5581001" cy="3304309"/>
          </a:xfrm>
          <a:prstGeom prst="rect">
            <a:avLst/>
          </a:prstGeom>
        </p:spPr>
      </p:pic>
      <p:sp>
        <p:nvSpPr>
          <p:cNvPr id="15" name="Oval 14"/>
          <p:cNvSpPr/>
          <p:nvPr/>
        </p:nvSpPr>
        <p:spPr>
          <a:xfrm>
            <a:off x="3464560" y="5206103"/>
            <a:ext cx="134556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0817" y="3623478"/>
            <a:ext cx="2757488"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11974"/>
          <a:stretch/>
        </p:blipFill>
        <p:spPr bwMode="auto">
          <a:xfrm>
            <a:off x="79445" y="2012051"/>
            <a:ext cx="8899813" cy="32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9224" y="2516135"/>
            <a:ext cx="2743200" cy="369332"/>
          </a:xfrm>
          <a:prstGeom prst="rect">
            <a:avLst/>
          </a:prstGeom>
          <a:noFill/>
        </p:spPr>
        <p:txBody>
          <a:bodyPr wrap="square" rtlCol="0">
            <a:spAutoFit/>
          </a:bodyPr>
          <a:lstStyle/>
          <a:p>
            <a:r>
              <a:rPr lang="en-US" dirty="0" smtClean="0"/>
              <a:t>Text to Speech</a:t>
            </a:r>
            <a:endParaRPr lang="en-US" dirty="0"/>
          </a:p>
        </p:txBody>
      </p:sp>
      <p:sp>
        <p:nvSpPr>
          <p:cNvPr id="19" name="TextBox 18"/>
          <p:cNvSpPr txBox="1"/>
          <p:nvPr/>
        </p:nvSpPr>
        <p:spPr>
          <a:xfrm>
            <a:off x="6197961" y="3248754"/>
            <a:ext cx="2743200" cy="369332"/>
          </a:xfrm>
          <a:prstGeom prst="rect">
            <a:avLst/>
          </a:prstGeom>
          <a:noFill/>
        </p:spPr>
        <p:txBody>
          <a:bodyPr wrap="square" rtlCol="0">
            <a:spAutoFit/>
          </a:bodyPr>
          <a:lstStyle/>
          <a:p>
            <a:r>
              <a:rPr lang="en-US" dirty="0" smtClean="0"/>
              <a:t>Small Group</a:t>
            </a:r>
            <a:endParaRPr lang="en-US" dirty="0"/>
          </a:p>
        </p:txBody>
      </p:sp>
      <p:cxnSp>
        <p:nvCxnSpPr>
          <p:cNvPr id="5" name="Straight Connector 4"/>
          <p:cNvCxnSpPr/>
          <p:nvPr/>
        </p:nvCxnSpPr>
        <p:spPr>
          <a:xfrm>
            <a:off x="2833255" y="1142207"/>
            <a:ext cx="63130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860964" y="2333843"/>
            <a:ext cx="7966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7156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Before </a:t>
            </a:r>
            <a:r>
              <a:rPr lang="en-US" dirty="0" err="1" smtClean="0"/>
              <a:t>AzMERIT</a:t>
            </a:r>
            <a:r>
              <a:rPr lang="en-US" dirty="0" smtClean="0"/>
              <a:t> Administration</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3352800" cy="432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50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3230</TotalTime>
  <Words>821</Words>
  <Application>Microsoft Office PowerPoint</Application>
  <PresentationFormat>On-screen Show (4:3)</PresentationFormat>
  <Paragraphs>84</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All about Azmerit </vt:lpstr>
      <vt:lpstr>Responsibilities</vt:lpstr>
      <vt:lpstr>Testing Schedule</vt:lpstr>
      <vt:lpstr>Testing Schedule</vt:lpstr>
      <vt:lpstr>Help with Make-ups</vt:lpstr>
      <vt:lpstr>Test Materials</vt:lpstr>
      <vt:lpstr>Use of Unacceptable Resources</vt:lpstr>
      <vt:lpstr>Testing Accommodations</vt:lpstr>
      <vt:lpstr>Before AzMERIT Administration</vt:lpstr>
      <vt:lpstr>Prepare the Room</vt:lpstr>
      <vt:lpstr>Preparing for Computer-Based Testing</vt:lpstr>
      <vt:lpstr>During AzMERIT Administration</vt:lpstr>
      <vt:lpstr>Preparing for Computer-Based Testing</vt:lpstr>
      <vt:lpstr>Monitoring Student Testing </vt:lpstr>
      <vt:lpstr>Breaks DURING Testing</vt:lpstr>
      <vt:lpstr>Students Who need Additional Time</vt:lpstr>
      <vt:lpstr>Students Who Leave DURING testing</vt:lpstr>
      <vt:lpstr>End of AzMERIT Testing</vt:lpstr>
      <vt:lpstr>Practicing for Azmerit </vt:lpstr>
      <vt:lpstr>Friday April 7th 3:00-3:30 Cluster Room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Azmerit testing</dc:title>
  <dc:creator>Angela Eaton</dc:creator>
  <cp:lastModifiedBy>Angela Eaton</cp:lastModifiedBy>
  <cp:revision>54</cp:revision>
  <dcterms:created xsi:type="dcterms:W3CDTF">2017-03-30T19:46:50Z</dcterms:created>
  <dcterms:modified xsi:type="dcterms:W3CDTF">2017-04-07T15:40:51Z</dcterms:modified>
</cp:coreProperties>
</file>