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73" r:id="rId3"/>
    <p:sldId id="262" r:id="rId4"/>
    <p:sldId id="260" r:id="rId5"/>
    <p:sldId id="257" r:id="rId6"/>
    <p:sldId id="274" r:id="rId7"/>
    <p:sldId id="275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0174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hape 2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2" name="Shape 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 rot="5400000">
            <a:off x="10158983" y="1792224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 rot="5400000">
            <a:off x="8951975" y="3227832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351007" y="292608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noramic 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Shape 1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371525">
              <a:off x="263766" y="4438254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10800000">
              <a:off x="459505" y="321130"/>
              <a:ext cx="11277600" cy="4533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3" name="Shape 12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154957" y="4969926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154957" y="5536664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Shape 13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455612" y="2801318"/>
              <a:ext cx="11277600" cy="36026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84"/>
                  </a:lnTo>
                  <a:lnTo>
                    <a:pt x="120000" y="120000"/>
                  </a:lnTo>
                  <a:lnTo>
                    <a:pt x="120000" y="60"/>
                  </a:lnTo>
                  <a:lnTo>
                    <a:pt x="120000" y="60"/>
                  </a:lnTo>
                  <a:lnTo>
                    <a:pt x="117276" y="1374"/>
                  </a:lnTo>
                  <a:lnTo>
                    <a:pt x="114564" y="2642"/>
                  </a:lnTo>
                  <a:lnTo>
                    <a:pt x="111840" y="3866"/>
                  </a:lnTo>
                  <a:lnTo>
                    <a:pt x="109104" y="4923"/>
                  </a:lnTo>
                  <a:lnTo>
                    <a:pt x="106380" y="5980"/>
                  </a:lnTo>
                  <a:lnTo>
                    <a:pt x="103644" y="6977"/>
                  </a:lnTo>
                  <a:lnTo>
                    <a:pt x="100944" y="7822"/>
                  </a:lnTo>
                  <a:lnTo>
                    <a:pt x="98208" y="8623"/>
                  </a:lnTo>
                  <a:lnTo>
                    <a:pt x="95484" y="9363"/>
                  </a:lnTo>
                  <a:lnTo>
                    <a:pt x="92808" y="9997"/>
                  </a:lnTo>
                  <a:lnTo>
                    <a:pt x="90096" y="10631"/>
                  </a:lnTo>
                  <a:lnTo>
                    <a:pt x="87420" y="11160"/>
                  </a:lnTo>
                  <a:lnTo>
                    <a:pt x="84744" y="11583"/>
                  </a:lnTo>
                  <a:lnTo>
                    <a:pt x="82080" y="12006"/>
                  </a:lnTo>
                  <a:lnTo>
                    <a:pt x="79440" y="12368"/>
                  </a:lnTo>
                  <a:lnTo>
                    <a:pt x="76824" y="12640"/>
                  </a:lnTo>
                  <a:lnTo>
                    <a:pt x="74208" y="12851"/>
                  </a:lnTo>
                  <a:lnTo>
                    <a:pt x="71616" y="13063"/>
                  </a:lnTo>
                  <a:lnTo>
                    <a:pt x="69060" y="13168"/>
                  </a:lnTo>
                  <a:lnTo>
                    <a:pt x="66504" y="13274"/>
                  </a:lnTo>
                  <a:lnTo>
                    <a:pt x="63984" y="13319"/>
                  </a:lnTo>
                  <a:lnTo>
                    <a:pt x="61488" y="13274"/>
                  </a:lnTo>
                  <a:lnTo>
                    <a:pt x="59016" y="13274"/>
                  </a:lnTo>
                  <a:lnTo>
                    <a:pt x="56568" y="13168"/>
                  </a:lnTo>
                  <a:lnTo>
                    <a:pt x="54168" y="13002"/>
                  </a:lnTo>
                  <a:lnTo>
                    <a:pt x="51792" y="12851"/>
                  </a:lnTo>
                  <a:lnTo>
                    <a:pt x="49464" y="12685"/>
                  </a:lnTo>
                  <a:lnTo>
                    <a:pt x="47148" y="12428"/>
                  </a:lnTo>
                  <a:lnTo>
                    <a:pt x="44868" y="12157"/>
                  </a:lnTo>
                  <a:lnTo>
                    <a:pt x="42636" y="11900"/>
                  </a:lnTo>
                  <a:lnTo>
                    <a:pt x="38280" y="11205"/>
                  </a:lnTo>
                  <a:lnTo>
                    <a:pt x="34104" y="10465"/>
                  </a:lnTo>
                  <a:lnTo>
                    <a:pt x="30096" y="9680"/>
                  </a:lnTo>
                  <a:lnTo>
                    <a:pt x="26304" y="8834"/>
                  </a:lnTo>
                  <a:lnTo>
                    <a:pt x="22680" y="7928"/>
                  </a:lnTo>
                  <a:lnTo>
                    <a:pt x="19320" y="6977"/>
                  </a:lnTo>
                  <a:lnTo>
                    <a:pt x="16164" y="6025"/>
                  </a:lnTo>
                  <a:lnTo>
                    <a:pt x="13260" y="5074"/>
                  </a:lnTo>
                  <a:lnTo>
                    <a:pt x="10596" y="4183"/>
                  </a:lnTo>
                  <a:lnTo>
                    <a:pt x="8232" y="3337"/>
                  </a:lnTo>
                  <a:lnTo>
                    <a:pt x="6096" y="2537"/>
                  </a:lnTo>
                  <a:lnTo>
                    <a:pt x="4296" y="1857"/>
                  </a:lnTo>
                  <a:lnTo>
                    <a:pt x="2784" y="1223"/>
                  </a:lnTo>
                  <a:lnTo>
                    <a:pt x="708" y="3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8" name="Shape 138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154954" y="1060704"/>
            <a:ext cx="8833103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52144" y="3547871"/>
            <a:ext cx="8825659" cy="2478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hape 14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48" name="Shape 14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4" name="Shape 154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5" name="Shape 155"/>
          <p:cNvSpPr txBox="1"/>
          <p:nvPr/>
        </p:nvSpPr>
        <p:spPr>
          <a:xfrm>
            <a:off x="898295" y="59676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6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9715063" y="2629300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6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574800" y="980516"/>
            <a:ext cx="8460983" cy="2698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945944" y="3679987"/>
            <a:ext cx="7725771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1154954" y="5029198"/>
            <a:ext cx="8825659" cy="9978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Shape 16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2" name="Shape 172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154954" y="2373525"/>
            <a:ext cx="8865622" cy="1819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154954" y="502920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5380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512721" y="3179764"/>
            <a:ext cx="3145380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5"/>
          </p:nvPr>
        </p:nvSpPr>
        <p:spPr>
          <a:xfrm>
            <a:off x="7886700" y="2595032"/>
            <a:ext cx="3161029" cy="584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87" name="Shape 187"/>
          <p:cNvCxnSpPr/>
          <p:nvPr/>
        </p:nvCxnSpPr>
        <p:spPr>
          <a:xfrm>
            <a:off x="4384991" y="2603500"/>
            <a:ext cx="32564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Shape 188"/>
          <p:cNvCxnSpPr/>
          <p:nvPr/>
        </p:nvCxnSpPr>
        <p:spPr>
          <a:xfrm>
            <a:off x="7775824" y="2603500"/>
            <a:ext cx="0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1334551" y="2610916"/>
            <a:ext cx="2691241" cy="15840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3"/>
          </p:nvPr>
        </p:nvSpPr>
        <p:spPr>
          <a:xfrm>
            <a:off x="1154954" y="5109107"/>
            <a:ext cx="3050438" cy="917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4"/>
          </p:nvPr>
        </p:nvSpPr>
        <p:spPr>
          <a:xfrm>
            <a:off x="4568864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6"/>
          </p:nvPr>
        </p:nvSpPr>
        <p:spPr>
          <a:xfrm>
            <a:off x="4568864" y="5109107"/>
            <a:ext cx="3050438" cy="912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7"/>
          </p:nvPr>
        </p:nvSpPr>
        <p:spPr>
          <a:xfrm>
            <a:off x="7983432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9"/>
          </p:nvPr>
        </p:nvSpPr>
        <p:spPr>
          <a:xfrm>
            <a:off x="7983432" y="5109107"/>
            <a:ext cx="3050438" cy="9179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203" name="Shape 203"/>
          <p:cNvCxnSpPr/>
          <p:nvPr/>
        </p:nvCxnSpPr>
        <p:spPr>
          <a:xfrm>
            <a:off x="4384244" y="2603500"/>
            <a:ext cx="0" cy="3461810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Shape 204"/>
          <p:cNvCxnSpPr/>
          <p:nvPr/>
        </p:nvCxnSpPr>
        <p:spPr>
          <a:xfrm>
            <a:off x="7807352" y="2603500"/>
            <a:ext cx="0" cy="3461810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 rot="5400000">
            <a:off x="3855399" y="-105412"/>
            <a:ext cx="3424767" cy="8825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Shape 2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101749">
              <a:off x="6294738" y="4577737"/>
              <a:ext cx="3299407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414866" y="402164"/>
              <a:ext cx="6510865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5400000">
              <a:off x="4449232" y="2801720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3" name="Shape 22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 rot="5400000">
            <a:off x="6923243" y="2931978"/>
            <a:ext cx="4748591" cy="14415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 rot="5400000">
            <a:off x="1908670" y="524748"/>
            <a:ext cx="4748591" cy="6256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41" name="Shape 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89800" y="402164"/>
              <a:ext cx="44788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-5677511">
              <a:off x="4698352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3787244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Shape 48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154955" y="2679191"/>
            <a:ext cx="43434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94575" y="2679191"/>
            <a:ext cx="3758183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154953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8032" cy="3416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208776" y="2603500"/>
            <a:ext cx="482803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54954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1154954" y="3198448"/>
            <a:ext cx="4828032" cy="2843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208776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208710" y="3187921"/>
            <a:ext cx="4825159" cy="2854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52144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713412" y="402164"/>
              <a:ext cx="6055252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2229376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 rot="-5677511">
              <a:off x="3140484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54953" y="1298448"/>
            <a:ext cx="2793158" cy="1597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779007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2793158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Shape 99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rot="-5400000">
              <a:off x="3295431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 rot="-5677511">
              <a:off x="4203593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6547869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-589932">
              <a:off x="8490951" y="1797516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59506" y="1866405"/>
              <a:ext cx="11277600" cy="4533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1220269" y="749302"/>
            <a:ext cx="10285931" cy="7790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6600" b="1" u="sng" dirty="0" err="1" smtClean="0"/>
              <a:t>AzMERIT</a:t>
            </a:r>
            <a:r>
              <a:rPr lang="en-US" sz="6600" b="1" u="sng" dirty="0" smtClean="0"/>
              <a:t> Training</a:t>
            </a:r>
            <a:endParaRPr lang="en-US" sz="66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52804"/>
            <a:ext cx="8077200" cy="213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8800" b="1" dirty="0" smtClean="0"/>
              <a:t>Ticket In</a:t>
            </a:r>
            <a:endParaRPr lang="en-US" sz="8800" b="1"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371600" y="23622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4000" b="1" dirty="0" smtClean="0"/>
              <a:t>Please sign in &amp; get handouts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4000" dirty="0" smtClean="0"/>
              <a:t>-Read, Sign, Return Testing Verification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4000" dirty="0" smtClean="0"/>
              <a:t>Fast Finishers: azmeritportal.org</a:t>
            </a:r>
          </a:p>
        </p:txBody>
      </p:sp>
      <p:pic>
        <p:nvPicPr>
          <p:cNvPr id="302" name="Shape 302" descr="&lt;strong&gt;ticket&lt;/strong&gt;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012" y="833375"/>
            <a:ext cx="1682400" cy="9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784441"/>
            <a:ext cx="2874408" cy="37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4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1154949" y="973675"/>
            <a:ext cx="9917400" cy="70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6000" b="1" dirty="0"/>
              <a:t>Preview of </a:t>
            </a:r>
            <a:r>
              <a:rPr lang="en-US" sz="6000" b="1" dirty="0" smtClean="0"/>
              <a:t>Lesson</a:t>
            </a:r>
            <a:endParaRPr lang="en-US" sz="6000" b="1"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143000" y="2133600"/>
            <a:ext cx="8825700" cy="485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b="1" dirty="0" smtClean="0"/>
              <a:t>Ticket In </a:t>
            </a:r>
          </a:p>
          <a:p>
            <a:pPr marL="9144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dirty="0" smtClean="0"/>
              <a:t>-Testing Verification form </a:t>
            </a:r>
            <a:endParaRPr lang="en-US" sz="2400" dirty="0"/>
          </a:p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b="1" dirty="0" smtClean="0"/>
              <a:t>Objective</a:t>
            </a:r>
            <a:endParaRPr lang="en-US" sz="2400" b="1" dirty="0"/>
          </a:p>
          <a:p>
            <a:pPr marL="9144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dirty="0" smtClean="0"/>
              <a:t>-complete test administrator online course</a:t>
            </a:r>
            <a:endParaRPr lang="en-US" sz="2400" dirty="0"/>
          </a:p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b="1" dirty="0" smtClean="0"/>
              <a:t>How to Access online training</a:t>
            </a:r>
          </a:p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dirty="0" smtClean="0"/>
              <a:t>-</a:t>
            </a:r>
            <a:r>
              <a:rPr lang="en-US" sz="2400" dirty="0" smtClean="0"/>
              <a:t>handout provided</a:t>
            </a:r>
            <a:endParaRPr lang="en-US" sz="2400" dirty="0" smtClean="0"/>
          </a:p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b="1" dirty="0" smtClean="0"/>
              <a:t>Online </a:t>
            </a:r>
            <a:r>
              <a:rPr lang="en-US" sz="2400" b="1" dirty="0" smtClean="0"/>
              <a:t>Training </a:t>
            </a:r>
            <a:endParaRPr lang="en-US" sz="2400" b="1" dirty="0"/>
          </a:p>
          <a:p>
            <a:pPr marL="0" lvl="0" indent="-91440" rtl="0">
              <a:spcBef>
                <a:spcPts val="0"/>
              </a:spcBef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dirty="0" smtClean="0"/>
              <a:t>-azmeritportal.org</a:t>
            </a:r>
          </a:p>
          <a:p>
            <a:pPr marL="0" lvl="0" indent="-91440" rtl="0">
              <a:spcBef>
                <a:spcPts val="0"/>
              </a:spcBef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dirty="0" smtClean="0"/>
              <a:t>-quiz at end of training (use handout for hints </a:t>
            </a:r>
            <a:r>
              <a:rPr lang="en-US" sz="2400" dirty="0" smtClean="0">
                <a:sym typeface="Wingdings" panose="05000000000000000000" pitchFamily="2" charset="2"/>
              </a:rPr>
              <a:t>)</a:t>
            </a:r>
            <a:endParaRPr lang="en-US" sz="2400" dirty="0"/>
          </a:p>
          <a:p>
            <a:pPr marL="0" lvl="0" indent="-91440" rtl="0">
              <a:spcBef>
                <a:spcPts val="0"/>
              </a:spcBef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b="1" dirty="0"/>
              <a:t>Closure </a:t>
            </a:r>
            <a:endParaRPr lang="en-US" sz="2400" b="1" dirty="0" smtClean="0"/>
          </a:p>
          <a:p>
            <a:pPr marL="0" lvl="0" indent="-91440" rtl="0">
              <a:spcBef>
                <a:spcPts val="0"/>
              </a:spcBef>
              <a:buClr>
                <a:schemeClr val="accent1"/>
              </a:buClr>
              <a:buSzPct val="59999"/>
              <a:buFont typeface="Noto Sans Symbols"/>
              <a:buNone/>
            </a:pPr>
            <a:r>
              <a:rPr lang="en-US" sz="2400" dirty="0" smtClean="0"/>
              <a:t>-Once online course is finished you are done </a:t>
            </a:r>
            <a:endParaRPr lang="en-US" sz="2400" dirty="0"/>
          </a:p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endParaRPr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93" y="2514600"/>
            <a:ext cx="391290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154949" y="973675"/>
            <a:ext cx="9917400" cy="70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8800" b="1" i="0" u="none" strike="noStrike" cap="none">
                <a:solidFill>
                  <a:schemeClr val="lt2"/>
                </a:solidFill>
              </a:rPr>
              <a:t>Learning Target: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8000"/>
              <a:buFont typeface="Noto Sans Symbols"/>
              <a:buNone/>
            </a:pPr>
            <a:r>
              <a:rPr lang="en-US" sz="3600" dirty="0" smtClean="0"/>
              <a:t>By the end of PD, staff members will sign test verification form (ticket in) and complete test administrator online training.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8000"/>
              <a:buFont typeface="Noto Sans Symbols"/>
              <a:buNone/>
            </a:pPr>
            <a:endParaRPr lang="en-US" sz="36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8000"/>
              <a:buFont typeface="Noto Sans Symbols"/>
              <a:buNone/>
            </a:pPr>
            <a:r>
              <a:rPr lang="en-US" sz="2400" dirty="0" smtClean="0"/>
              <a:t>*Specific details for </a:t>
            </a:r>
            <a:r>
              <a:rPr lang="en-US" sz="2400" dirty="0" err="1" smtClean="0"/>
              <a:t>AzMERIT</a:t>
            </a:r>
            <a:r>
              <a:rPr lang="en-US" sz="2400" dirty="0" smtClean="0"/>
              <a:t> (schedules etc.) will be discussed during Clusters</a:t>
            </a:r>
          </a:p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12344400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6000" b="1" dirty="0" smtClean="0"/>
              <a:t>Test Administrator Certificate</a:t>
            </a:r>
            <a:endParaRPr sz="6000" b="1" i="0" u="none" strike="noStrike" cap="none" dirty="0">
              <a:solidFill>
                <a:schemeClr val="lt2"/>
              </a:solidFill>
              <a:sym typeface="Century Gothic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066800" y="2362200"/>
            <a:ext cx="9857035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9929"/>
            <a:ext cx="5657850" cy="42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10" y="1524000"/>
            <a:ext cx="65636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12344400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6000" b="1" dirty="0" smtClean="0"/>
              <a:t>Retrieve Password</a:t>
            </a:r>
            <a:endParaRPr sz="6000" b="1" i="0" u="none" strike="noStrike" cap="none" dirty="0">
              <a:solidFill>
                <a:schemeClr val="lt2"/>
              </a:solidFill>
              <a:sym typeface="Century Gothic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066800" y="2362200"/>
            <a:ext cx="9857035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6553200" cy="4495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410200" y="5522204"/>
            <a:ext cx="4495799" cy="472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52663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0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12344400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6000" b="1" dirty="0" smtClean="0"/>
              <a:t>New Security Feature</a:t>
            </a:r>
            <a:endParaRPr sz="6000" b="1" i="0" u="none" strike="noStrike" cap="none" dirty="0">
              <a:solidFill>
                <a:schemeClr val="lt2"/>
              </a:solidFill>
              <a:sym typeface="Century Gothic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066800" y="2362200"/>
            <a:ext cx="9857035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40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010279"/>
            <a:ext cx="6248400" cy="4466721"/>
          </a:xfrm>
          <a:prstGeom prst="rect">
            <a:avLst/>
          </a:prstGeom>
        </p:spPr>
      </p:pic>
      <p:sp>
        <p:nvSpPr>
          <p:cNvPr id="9" name="Shape 261"/>
          <p:cNvSpPr txBox="1">
            <a:spLocks/>
          </p:cNvSpPr>
          <p:nvPr/>
        </p:nvSpPr>
        <p:spPr>
          <a:xfrm>
            <a:off x="6934200" y="2286000"/>
            <a:ext cx="4026646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-342900">
              <a:spcBef>
                <a:spcPts val="0"/>
              </a:spcBef>
              <a:buSzPct val="48000"/>
              <a:buFont typeface="Noto Sans Symbols"/>
              <a:buNone/>
            </a:pPr>
            <a:r>
              <a:rPr lang="en-US" sz="3600" dirty="0" smtClean="0"/>
              <a:t>Code sent through email</a:t>
            </a:r>
          </a:p>
          <a:p>
            <a:pPr indent="-342900">
              <a:spcBef>
                <a:spcPts val="0"/>
              </a:spcBef>
              <a:buSzPct val="48000"/>
              <a:buFont typeface="Noto Sans Symbols"/>
              <a:buNone/>
            </a:pPr>
            <a:endParaRPr lang="en-US" sz="3600" dirty="0" smtClean="0"/>
          </a:p>
          <a:p>
            <a:pPr indent="-342900">
              <a:spcBef>
                <a:spcPts val="0"/>
              </a:spcBef>
              <a:buSzPct val="48000"/>
              <a:buFont typeface="Noto Sans Symbols"/>
              <a:buNone/>
            </a:pPr>
            <a:r>
              <a:rPr lang="en-US" sz="2400" dirty="0" smtClean="0"/>
              <a:t>*new security feature for all users 2019</a:t>
            </a:r>
          </a:p>
          <a:p>
            <a:pPr indent="-342900">
              <a:spcBef>
                <a:spcPts val="0"/>
              </a:spcBef>
              <a:buSzPct val="48000"/>
              <a:buFont typeface="Noto Sans Symbols"/>
              <a:buNone/>
            </a:pPr>
            <a:r>
              <a:rPr lang="en-US" sz="2400" dirty="0" smtClean="0"/>
              <a:t>*applies every time you access TIDE with a new browser</a:t>
            </a:r>
          </a:p>
          <a:p>
            <a:pPr indent="-342900">
              <a:spcBef>
                <a:spcPts val="0"/>
              </a:spcBef>
              <a:buSzPct val="48000"/>
              <a:buFont typeface="Noto Sans Symbols"/>
              <a:buNone/>
            </a:pPr>
            <a:r>
              <a:rPr lang="en-US" sz="2400" dirty="0" smtClean="0"/>
              <a:t>*Enter emailed code Click Submit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389255"/>
      </p:ext>
    </p:extLst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151</Words>
  <Application>Microsoft Office PowerPoint</Application>
  <PresentationFormat>Custom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Noto Sans Symbols</vt:lpstr>
      <vt:lpstr>Wingdings</vt:lpstr>
      <vt:lpstr>Ion Boardroom</vt:lpstr>
      <vt:lpstr>AzMERIT Training</vt:lpstr>
      <vt:lpstr>Ticket In</vt:lpstr>
      <vt:lpstr>Preview of Lesson</vt:lpstr>
      <vt:lpstr>Learning Target:</vt:lpstr>
      <vt:lpstr>Test Administrator Certificate</vt:lpstr>
      <vt:lpstr>Retrieve Password</vt:lpstr>
      <vt:lpstr>New Security Feature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Clusters: August 29</dc:title>
  <dc:creator>Angela Eaton</dc:creator>
  <cp:lastModifiedBy>Angela Eaton</cp:lastModifiedBy>
  <cp:revision>31</cp:revision>
  <dcterms:modified xsi:type="dcterms:W3CDTF">2019-01-08T23:08:35Z</dcterms:modified>
</cp:coreProperties>
</file>